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3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3" d="100"/>
          <a:sy n="73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png"/><Relationship Id="rId6" Type="http://schemas.openxmlformats.org/officeDocument/2006/relationships/image" Target="../media/image8.pn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png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70E40F-4215-4CFB-BB63-6498A3F5EB2F}" type="doc">
      <dgm:prSet loTypeId="urn:microsoft.com/office/officeart/2005/8/layout/radial1" loCatId="cycle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E88AFBB4-D1CF-4BA8-9C03-84B0EC1050E7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blipFill dpi="0" rotWithShape="0">
          <a:blip xmlns:r="http://schemas.openxmlformats.org/officeDocument/2006/relationships" r:embed="rId1">
            <a:alphaModFix amt="61000"/>
          </a:blip>
          <a:srcRect/>
          <a:stretch>
            <a:fillRect/>
          </a:stretch>
        </a:blipFill>
        <a:ln w="12700">
          <a:solidFill>
            <a:schemeClr val="tx1"/>
          </a:solidFill>
        </a:ln>
      </dgm:spPr>
      <dgm:t>
        <a:bodyPr/>
        <a:lstStyle/>
        <a:p>
          <a:r>
            <a:rPr lang="ru-RU" b="1" i="1" u="none" dirty="0" smtClean="0">
              <a:solidFill>
                <a:schemeClr val="accent1">
                  <a:lumMod val="50000"/>
                </a:schemeClr>
              </a:solidFill>
            </a:rPr>
            <a:t>Всего:</a:t>
          </a:r>
          <a:r>
            <a:rPr lang="ru-RU" b="1" i="1" u="sng" dirty="0" smtClean="0">
              <a:solidFill>
                <a:schemeClr val="accent1">
                  <a:lumMod val="50000"/>
                </a:schemeClr>
              </a:solidFill>
            </a:rPr>
            <a:t>                     </a:t>
          </a:r>
          <a:r>
            <a:rPr lang="ru-RU" b="1" i="1" u="sng" smtClean="0">
              <a:solidFill>
                <a:schemeClr val="accent1">
                  <a:lumMod val="50000"/>
                </a:schemeClr>
              </a:solidFill>
            </a:rPr>
            <a:t>-</a:t>
          </a:r>
          <a:r>
            <a:rPr lang="ru-RU" b="1" i="1" u="sng" smtClean="0">
              <a:solidFill>
                <a:schemeClr val="accent1">
                  <a:lumMod val="50000"/>
                </a:schemeClr>
              </a:solidFill>
            </a:rPr>
            <a:t>2527,1</a:t>
          </a:r>
          <a:endParaRPr lang="ru-RU" u="sng" dirty="0">
            <a:solidFill>
              <a:schemeClr val="accent1">
                <a:lumMod val="50000"/>
              </a:schemeClr>
            </a:solidFill>
          </a:endParaRPr>
        </a:p>
      </dgm:t>
    </dgm:pt>
    <dgm:pt modelId="{EFD322CE-EA25-43D4-8BFA-AE3D05C2A4AA}" type="parTrans" cxnId="{BAEB39CE-F9D2-4D73-A608-D8E532B7FE47}">
      <dgm:prSet/>
      <dgm:spPr/>
      <dgm:t>
        <a:bodyPr/>
        <a:lstStyle/>
        <a:p>
          <a:endParaRPr lang="ru-RU"/>
        </a:p>
      </dgm:t>
    </dgm:pt>
    <dgm:pt modelId="{D2C63785-AE10-4C1B-BF55-23D238FC861F}" type="sibTrans" cxnId="{BAEB39CE-F9D2-4D73-A608-D8E532B7FE47}">
      <dgm:prSet/>
      <dgm:spPr/>
      <dgm:t>
        <a:bodyPr/>
        <a:lstStyle/>
        <a:p>
          <a:endParaRPr lang="ru-RU"/>
        </a:p>
      </dgm:t>
    </dgm:pt>
    <dgm:pt modelId="{8F428924-DBFC-414F-BB36-DC132E4C41AC}">
      <dgm:prSet phldrT="[Текст]" custT="1"/>
      <dgm:spPr>
        <a:blipFill dpi="0" rotWithShape="0">
          <a:blip xmlns:r="http://schemas.openxmlformats.org/officeDocument/2006/relationships" r:embed="rId2">
            <a:alphaModFix amt="66000"/>
          </a:blip>
          <a:srcRect/>
          <a:stretch>
            <a:fillRect/>
          </a:stretch>
        </a:blip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сельское, лесное хозяйство, охота, рыболовство и рыбоводство </a:t>
          </a:r>
        </a:p>
        <a:p>
          <a:r>
            <a:rPr lang="ru-RU" sz="1600" b="1" dirty="0" smtClean="0">
              <a:latin typeface="Arial Black" panose="020B0A04020102020204" pitchFamily="34" charset="0"/>
            </a:rPr>
            <a:t>-95,4</a:t>
          </a:r>
          <a:endParaRPr lang="ru-RU" sz="1600" b="1" dirty="0">
            <a:latin typeface="Arial Black" panose="020B0A04020102020204" pitchFamily="34" charset="0"/>
          </a:endParaRPr>
        </a:p>
      </dgm:t>
    </dgm:pt>
    <dgm:pt modelId="{7B55377D-F03E-442D-B2EB-837D2F38BA29}" type="parTrans" cxnId="{F530127C-DAE9-44EF-BD48-90D8AE1EDD62}">
      <dgm:prSet/>
      <dgm:spPr/>
      <dgm:t>
        <a:bodyPr/>
        <a:lstStyle/>
        <a:p>
          <a:endParaRPr lang="ru-RU"/>
        </a:p>
      </dgm:t>
    </dgm:pt>
    <dgm:pt modelId="{D9731896-4014-4564-9F2F-5E6F9BCF6545}" type="sibTrans" cxnId="{F530127C-DAE9-44EF-BD48-90D8AE1EDD62}">
      <dgm:prSet/>
      <dgm:spPr/>
      <dgm:t>
        <a:bodyPr/>
        <a:lstStyle/>
        <a:p>
          <a:endParaRPr lang="ru-RU"/>
        </a:p>
      </dgm:t>
    </dgm:pt>
    <dgm:pt modelId="{4CBF0506-587C-470A-B3CF-0CFD697156BD}">
      <dgm:prSet phldrT="[Текст]" custT="1"/>
      <dgm:spPr>
        <a:blipFill dpi="0" rotWithShape="0">
          <a:blip xmlns:r="http://schemas.openxmlformats.org/officeDocument/2006/relationships" r:embed="rId3">
            <a:alphaModFix amt="33000"/>
          </a:blip>
          <a:srcRect/>
          <a:stretch>
            <a:fillRect/>
          </a:stretch>
        </a:blipFill>
        <a:ln>
          <a:solidFill>
            <a:schemeClr val="accent5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ru-RU" sz="1300" b="1" i="0" dirty="0" smtClean="0">
              <a:latin typeface="Arial" panose="020B0604020202020204" pitchFamily="34" charset="0"/>
              <a:cs typeface="Arial" panose="020B0604020202020204" pitchFamily="34" charset="0"/>
            </a:rPr>
            <a:t>деятельность по операциям с недвижимым имуществом</a:t>
          </a:r>
        </a:p>
        <a:p>
          <a:r>
            <a:rPr lang="ru-RU" sz="1600" b="1" i="0" dirty="0" smtClean="0">
              <a:latin typeface="Arial Black" panose="020B0A04020102020204" pitchFamily="34" charset="0"/>
            </a:rPr>
            <a:t>26,4</a:t>
          </a:r>
          <a:endParaRPr lang="ru-RU" sz="1600" b="1" i="0" dirty="0">
            <a:latin typeface="Arial Black" panose="020B0A04020102020204" pitchFamily="34" charset="0"/>
          </a:endParaRPr>
        </a:p>
      </dgm:t>
    </dgm:pt>
    <dgm:pt modelId="{BC4D5FBC-E66F-4E1E-949A-EDE92417D5D1}" type="parTrans" cxnId="{8D20551E-7F29-4779-8327-90E5D917C186}">
      <dgm:prSet/>
      <dgm:spPr/>
      <dgm:t>
        <a:bodyPr/>
        <a:lstStyle/>
        <a:p>
          <a:endParaRPr lang="ru-RU"/>
        </a:p>
      </dgm:t>
    </dgm:pt>
    <dgm:pt modelId="{CC9ED376-BAC1-46C5-85A2-162CD04C621B}" type="sibTrans" cxnId="{8D20551E-7F29-4779-8327-90E5D917C186}">
      <dgm:prSet/>
      <dgm:spPr/>
      <dgm:t>
        <a:bodyPr/>
        <a:lstStyle/>
        <a:p>
          <a:endParaRPr lang="ru-RU"/>
        </a:p>
      </dgm:t>
    </dgm:pt>
    <dgm:pt modelId="{033ACD2D-2331-4C1A-8055-01D6B40DB338}">
      <dgm:prSet phldrT="[Текст]" custT="1"/>
      <dgm:spPr>
        <a:blipFill dpi="0" rotWithShape="0">
          <a:blip xmlns:r="http://schemas.openxmlformats.org/officeDocument/2006/relationships" r:embed="rId4">
            <a:alphaModFix amt="48000"/>
          </a:blip>
          <a:srcRect/>
          <a:stretch>
            <a:fillRect/>
          </a:stretch>
        </a:blip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ru-RU" sz="1200" b="1" dirty="0" smtClean="0">
              <a:latin typeface="Arial" panose="020B0604020202020204" pitchFamily="34" charset="0"/>
              <a:cs typeface="Arial" panose="020B0604020202020204" pitchFamily="34" charset="0"/>
            </a:rPr>
            <a:t>водоснабжение; водоотведение, организация сбора и утилизации отходов, деятельность по ликвидации загрязнений</a:t>
          </a:r>
        </a:p>
        <a:p>
          <a:r>
            <a:rPr lang="ru-RU" sz="1200" b="1" dirty="0" smtClean="0"/>
            <a:t>-114,5</a:t>
          </a:r>
          <a:endParaRPr lang="ru-RU" sz="1800" b="1" dirty="0"/>
        </a:p>
      </dgm:t>
    </dgm:pt>
    <dgm:pt modelId="{2DA6CEA0-3C84-4330-B911-7C04EE90F420}" type="parTrans" cxnId="{F3DDA9AD-8388-46BB-AF04-2776DD888039}">
      <dgm:prSet/>
      <dgm:spPr/>
      <dgm:t>
        <a:bodyPr/>
        <a:lstStyle/>
        <a:p>
          <a:endParaRPr lang="ru-RU"/>
        </a:p>
      </dgm:t>
    </dgm:pt>
    <dgm:pt modelId="{B0436F50-B100-46CB-85F1-243AEBF78714}" type="sibTrans" cxnId="{F3DDA9AD-8388-46BB-AF04-2776DD888039}">
      <dgm:prSet/>
      <dgm:spPr/>
      <dgm:t>
        <a:bodyPr/>
        <a:lstStyle/>
        <a:p>
          <a:endParaRPr lang="ru-RU"/>
        </a:p>
      </dgm:t>
    </dgm:pt>
    <dgm:pt modelId="{218F0B32-0CC7-49EA-B783-E97643682B78}">
      <dgm:prSet custRadScaleRad="142334" custRadScaleInc="-132250"/>
      <dgm:spPr/>
      <dgm:t>
        <a:bodyPr/>
        <a:lstStyle/>
        <a:p>
          <a:endParaRPr lang="ru-RU"/>
        </a:p>
      </dgm:t>
    </dgm:pt>
    <dgm:pt modelId="{09D0A872-86C7-4397-999E-33C5336D1256}" type="parTrans" cxnId="{37E82773-5362-4DEE-9F80-6A0BDE3443F8}">
      <dgm:prSet/>
      <dgm:spPr/>
      <dgm:t>
        <a:bodyPr/>
        <a:lstStyle/>
        <a:p>
          <a:endParaRPr lang="ru-RU"/>
        </a:p>
      </dgm:t>
    </dgm:pt>
    <dgm:pt modelId="{708AAC9E-242F-43D2-8868-02D4B3B73DAA}" type="sibTrans" cxnId="{37E82773-5362-4DEE-9F80-6A0BDE3443F8}">
      <dgm:prSet/>
      <dgm:spPr/>
      <dgm:t>
        <a:bodyPr/>
        <a:lstStyle/>
        <a:p>
          <a:endParaRPr lang="ru-RU"/>
        </a:p>
      </dgm:t>
    </dgm:pt>
    <dgm:pt modelId="{6CCAFBB0-30CB-4B43-B47A-03D3298EFA0C}">
      <dgm:prSet/>
      <dgm:spPr/>
      <dgm:t>
        <a:bodyPr/>
        <a:lstStyle/>
        <a:p>
          <a:endParaRPr lang="ru-RU"/>
        </a:p>
      </dgm:t>
    </dgm:pt>
    <dgm:pt modelId="{99A3DBB7-7C28-4C51-8BC6-DC3E1E086CEC}" type="parTrans" cxnId="{AE006BC3-8E72-4B9E-B096-7A7ECF71A009}">
      <dgm:prSet/>
      <dgm:spPr/>
      <dgm:t>
        <a:bodyPr/>
        <a:lstStyle/>
        <a:p>
          <a:endParaRPr lang="ru-RU"/>
        </a:p>
      </dgm:t>
    </dgm:pt>
    <dgm:pt modelId="{1C0F9EC9-01CD-4384-BCB2-571EB841B1E0}" type="sibTrans" cxnId="{AE006BC3-8E72-4B9E-B096-7A7ECF71A009}">
      <dgm:prSet/>
      <dgm:spPr/>
      <dgm:t>
        <a:bodyPr/>
        <a:lstStyle/>
        <a:p>
          <a:endParaRPr lang="ru-RU"/>
        </a:p>
      </dgm:t>
    </dgm:pt>
    <dgm:pt modelId="{B4348510-A067-4084-9738-844D9042793A}">
      <dgm:prSet/>
      <dgm:spPr/>
      <dgm:t>
        <a:bodyPr/>
        <a:lstStyle/>
        <a:p>
          <a:endParaRPr lang="ru-RU"/>
        </a:p>
      </dgm:t>
    </dgm:pt>
    <dgm:pt modelId="{5FF7C88E-6F18-488D-B079-1F89A2F9525B}" type="parTrans" cxnId="{191DED68-8F8D-4AB7-A19E-8BE91B3FC972}">
      <dgm:prSet/>
      <dgm:spPr/>
      <dgm:t>
        <a:bodyPr/>
        <a:lstStyle/>
        <a:p>
          <a:endParaRPr lang="ru-RU"/>
        </a:p>
      </dgm:t>
    </dgm:pt>
    <dgm:pt modelId="{72484718-6516-4371-99CC-DB7150BBCA40}" type="sibTrans" cxnId="{191DED68-8F8D-4AB7-A19E-8BE91B3FC972}">
      <dgm:prSet/>
      <dgm:spPr/>
      <dgm:t>
        <a:bodyPr/>
        <a:lstStyle/>
        <a:p>
          <a:endParaRPr lang="ru-RU"/>
        </a:p>
      </dgm:t>
    </dgm:pt>
    <dgm:pt modelId="{4883912B-95CF-4844-9345-2198CDD21904}">
      <dgm:prSet/>
      <dgm:spPr/>
      <dgm:t>
        <a:bodyPr/>
        <a:lstStyle/>
        <a:p>
          <a:endParaRPr lang="ru-RU"/>
        </a:p>
      </dgm:t>
    </dgm:pt>
    <dgm:pt modelId="{9C30EDD6-51A2-402D-B33E-80A5ADA3473D}" type="parTrans" cxnId="{A74C598C-D3C6-43EF-88AB-EA4A9444708E}">
      <dgm:prSet/>
      <dgm:spPr/>
      <dgm:t>
        <a:bodyPr/>
        <a:lstStyle/>
        <a:p>
          <a:endParaRPr lang="ru-RU"/>
        </a:p>
      </dgm:t>
    </dgm:pt>
    <dgm:pt modelId="{FA5B3C91-0B28-4C68-B32B-F04012EB43E3}" type="sibTrans" cxnId="{A74C598C-D3C6-43EF-88AB-EA4A9444708E}">
      <dgm:prSet/>
      <dgm:spPr/>
      <dgm:t>
        <a:bodyPr/>
        <a:lstStyle/>
        <a:p>
          <a:endParaRPr lang="ru-RU"/>
        </a:p>
      </dgm:t>
    </dgm:pt>
    <dgm:pt modelId="{42790817-915E-4AE1-B21E-F9E65AA8B84B}">
      <dgm:prSet/>
      <dgm:spPr/>
      <dgm:t>
        <a:bodyPr/>
        <a:lstStyle/>
        <a:p>
          <a:endParaRPr lang="ru-RU"/>
        </a:p>
      </dgm:t>
    </dgm:pt>
    <dgm:pt modelId="{9D448594-4AAE-48B6-8373-B1CDF83A7DB8}" type="parTrans" cxnId="{B1A3C675-473B-4EF4-9FC3-C2FD186079E0}">
      <dgm:prSet/>
      <dgm:spPr/>
      <dgm:t>
        <a:bodyPr/>
        <a:lstStyle/>
        <a:p>
          <a:endParaRPr lang="ru-RU"/>
        </a:p>
      </dgm:t>
    </dgm:pt>
    <dgm:pt modelId="{CF0E293D-5693-4BA6-8840-C4EBC4E8709D}" type="sibTrans" cxnId="{B1A3C675-473B-4EF4-9FC3-C2FD186079E0}">
      <dgm:prSet/>
      <dgm:spPr/>
      <dgm:t>
        <a:bodyPr/>
        <a:lstStyle/>
        <a:p>
          <a:endParaRPr lang="ru-RU"/>
        </a:p>
      </dgm:t>
    </dgm:pt>
    <dgm:pt modelId="{7E0D8500-A5AF-403A-8463-4F52515D1333}">
      <dgm:prSet custT="1"/>
      <dgm:spPr>
        <a:blipFill dpi="0" rotWithShape="0">
          <a:blip xmlns:r="http://schemas.openxmlformats.org/officeDocument/2006/relationships" r:embed="rId5">
            <a:alphaModFix amt="38000"/>
          </a:blip>
          <a:srcRect/>
          <a:stretch>
            <a:fillRect/>
          </a:stretch>
        </a:blip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деятельность в области информации и связи</a:t>
          </a:r>
        </a:p>
        <a:p>
          <a:r>
            <a:rPr lang="ru-RU" sz="1600" b="1" dirty="0" smtClean="0">
              <a:latin typeface="Arial Black" panose="020B0A04020102020204" pitchFamily="34" charset="0"/>
              <a:cs typeface="Arial" panose="020B0604020202020204" pitchFamily="34" charset="0"/>
            </a:rPr>
            <a:t>-133,4</a:t>
          </a:r>
          <a:endParaRPr lang="ru-RU" sz="1600" b="1" dirty="0">
            <a:latin typeface="Arial Black" panose="020B0A04020102020204" pitchFamily="34" charset="0"/>
            <a:cs typeface="Arial" panose="020B0604020202020204" pitchFamily="34" charset="0"/>
          </a:endParaRPr>
        </a:p>
      </dgm:t>
    </dgm:pt>
    <dgm:pt modelId="{2883A729-D111-4ADE-B8AF-0EB7E915EF19}" type="parTrans" cxnId="{5996234E-67A7-49C3-A449-155ED9069CC1}">
      <dgm:prSet/>
      <dgm:spPr/>
      <dgm:t>
        <a:bodyPr/>
        <a:lstStyle/>
        <a:p>
          <a:endParaRPr lang="ru-RU"/>
        </a:p>
      </dgm:t>
    </dgm:pt>
    <dgm:pt modelId="{5C06AC67-0624-4657-A78E-17FF2911D96E}" type="sibTrans" cxnId="{5996234E-67A7-49C3-A449-155ED9069CC1}">
      <dgm:prSet/>
      <dgm:spPr/>
      <dgm:t>
        <a:bodyPr/>
        <a:lstStyle/>
        <a:p>
          <a:endParaRPr lang="ru-RU"/>
        </a:p>
      </dgm:t>
    </dgm:pt>
    <dgm:pt modelId="{FFE46D1E-B42B-40CA-8574-CA73A150F451}">
      <dgm:prSet/>
      <dgm:spPr/>
      <dgm:t>
        <a:bodyPr/>
        <a:lstStyle/>
        <a:p>
          <a:endParaRPr lang="ru-RU"/>
        </a:p>
      </dgm:t>
    </dgm:pt>
    <dgm:pt modelId="{14449564-A3D0-454E-A9F5-D9DFAE0834B3}" type="parTrans" cxnId="{520CA6DC-F7BA-4A8A-A5F0-9D1361A6222A}">
      <dgm:prSet/>
      <dgm:spPr/>
      <dgm:t>
        <a:bodyPr/>
        <a:lstStyle/>
        <a:p>
          <a:endParaRPr lang="ru-RU"/>
        </a:p>
      </dgm:t>
    </dgm:pt>
    <dgm:pt modelId="{91B0BEAC-9A0B-4B85-BD31-6B5EE45DD7E7}" type="sibTrans" cxnId="{520CA6DC-F7BA-4A8A-A5F0-9D1361A6222A}">
      <dgm:prSet/>
      <dgm:spPr/>
      <dgm:t>
        <a:bodyPr/>
        <a:lstStyle/>
        <a:p>
          <a:endParaRPr lang="ru-RU"/>
        </a:p>
      </dgm:t>
    </dgm:pt>
    <dgm:pt modelId="{8FF0FAB8-0C5D-498C-B57E-DA51A50310C3}">
      <dgm:prSet/>
      <dgm:spPr/>
      <dgm:t>
        <a:bodyPr/>
        <a:lstStyle/>
        <a:p>
          <a:endParaRPr lang="ru-RU"/>
        </a:p>
      </dgm:t>
    </dgm:pt>
    <dgm:pt modelId="{AB6CC19E-48EB-4B52-BD01-B1450F05BC53}" type="parTrans" cxnId="{428861E6-40C3-4745-8DE2-8A5A0DEA80F4}">
      <dgm:prSet/>
      <dgm:spPr/>
      <dgm:t>
        <a:bodyPr/>
        <a:lstStyle/>
        <a:p>
          <a:endParaRPr lang="ru-RU"/>
        </a:p>
      </dgm:t>
    </dgm:pt>
    <dgm:pt modelId="{44A86FCF-D8B2-4D28-8E75-6622D52DB40E}" type="sibTrans" cxnId="{428861E6-40C3-4745-8DE2-8A5A0DEA80F4}">
      <dgm:prSet/>
      <dgm:spPr/>
      <dgm:t>
        <a:bodyPr/>
        <a:lstStyle/>
        <a:p>
          <a:endParaRPr lang="ru-RU"/>
        </a:p>
      </dgm:t>
    </dgm:pt>
    <dgm:pt modelId="{FC6AA25E-9AE6-4FE2-A46A-84C98E315628}">
      <dgm:prSet/>
      <dgm:spPr/>
      <dgm:t>
        <a:bodyPr/>
        <a:lstStyle/>
        <a:p>
          <a:endParaRPr lang="ru-RU"/>
        </a:p>
      </dgm:t>
    </dgm:pt>
    <dgm:pt modelId="{35C0BAD0-6FF5-45E6-9C5F-FDBCFE41BD99}" type="parTrans" cxnId="{1E26DE4A-C075-4D8B-989C-18BBD87E15B2}">
      <dgm:prSet/>
      <dgm:spPr/>
      <dgm:t>
        <a:bodyPr/>
        <a:lstStyle/>
        <a:p>
          <a:endParaRPr lang="ru-RU"/>
        </a:p>
      </dgm:t>
    </dgm:pt>
    <dgm:pt modelId="{0C547AC5-365F-4499-906D-FC70A9953AC7}" type="sibTrans" cxnId="{1E26DE4A-C075-4D8B-989C-18BBD87E15B2}">
      <dgm:prSet/>
      <dgm:spPr/>
      <dgm:t>
        <a:bodyPr/>
        <a:lstStyle/>
        <a:p>
          <a:endParaRPr lang="ru-RU"/>
        </a:p>
      </dgm:t>
    </dgm:pt>
    <dgm:pt modelId="{51FC9E66-5019-4667-9452-A3EF454FE846}">
      <dgm:prSet/>
      <dgm:spPr/>
      <dgm:t>
        <a:bodyPr/>
        <a:lstStyle/>
        <a:p>
          <a:endParaRPr lang="ru-RU"/>
        </a:p>
      </dgm:t>
    </dgm:pt>
    <dgm:pt modelId="{AA86556D-119F-4256-A26C-B94CE4A532E7}" type="parTrans" cxnId="{DBE0C9BD-0873-4A79-91AA-12E7AF5D90AB}">
      <dgm:prSet/>
      <dgm:spPr/>
      <dgm:t>
        <a:bodyPr/>
        <a:lstStyle/>
        <a:p>
          <a:endParaRPr lang="ru-RU"/>
        </a:p>
      </dgm:t>
    </dgm:pt>
    <dgm:pt modelId="{A6BDBFD4-2057-430E-87BA-815F773CF19F}" type="sibTrans" cxnId="{DBE0C9BD-0873-4A79-91AA-12E7AF5D90AB}">
      <dgm:prSet/>
      <dgm:spPr/>
      <dgm:t>
        <a:bodyPr/>
        <a:lstStyle/>
        <a:p>
          <a:endParaRPr lang="ru-RU"/>
        </a:p>
      </dgm:t>
    </dgm:pt>
    <dgm:pt modelId="{F586FC45-B7A3-45BE-A562-42734505BF8B}">
      <dgm:prSet/>
      <dgm:spPr/>
      <dgm:t>
        <a:bodyPr/>
        <a:lstStyle/>
        <a:p>
          <a:endParaRPr lang="ru-RU"/>
        </a:p>
      </dgm:t>
    </dgm:pt>
    <dgm:pt modelId="{F252AF02-8DE9-49D1-A5BE-4F64A5A823D3}" type="parTrans" cxnId="{4026693A-23F7-4AA4-8AFF-4DD5109A89D8}">
      <dgm:prSet/>
      <dgm:spPr/>
      <dgm:t>
        <a:bodyPr/>
        <a:lstStyle/>
        <a:p>
          <a:endParaRPr lang="ru-RU"/>
        </a:p>
      </dgm:t>
    </dgm:pt>
    <dgm:pt modelId="{57DB12A2-8291-4BB0-AE6B-D93FFAD8C12B}" type="sibTrans" cxnId="{4026693A-23F7-4AA4-8AFF-4DD5109A89D8}">
      <dgm:prSet/>
      <dgm:spPr/>
      <dgm:t>
        <a:bodyPr/>
        <a:lstStyle/>
        <a:p>
          <a:endParaRPr lang="ru-RU"/>
        </a:p>
      </dgm:t>
    </dgm:pt>
    <dgm:pt modelId="{08B9B9AA-8F13-45E4-9759-8BAF6CC7F5BE}">
      <dgm:prSet/>
      <dgm:spPr/>
      <dgm:t>
        <a:bodyPr/>
        <a:lstStyle/>
        <a:p>
          <a:endParaRPr lang="ru-RU"/>
        </a:p>
      </dgm:t>
    </dgm:pt>
    <dgm:pt modelId="{EBB0A2CB-F69F-4DC4-BBAB-BA930D0D819B}" type="parTrans" cxnId="{CBB5437C-0FD9-481D-9B40-BA79799FFC8C}">
      <dgm:prSet/>
      <dgm:spPr/>
      <dgm:t>
        <a:bodyPr/>
        <a:lstStyle/>
        <a:p>
          <a:endParaRPr lang="ru-RU"/>
        </a:p>
      </dgm:t>
    </dgm:pt>
    <dgm:pt modelId="{C3502942-F126-4B44-847F-7618E5D277C3}" type="sibTrans" cxnId="{CBB5437C-0FD9-481D-9B40-BA79799FFC8C}">
      <dgm:prSet/>
      <dgm:spPr/>
      <dgm:t>
        <a:bodyPr/>
        <a:lstStyle/>
        <a:p>
          <a:endParaRPr lang="ru-RU"/>
        </a:p>
      </dgm:t>
    </dgm:pt>
    <dgm:pt modelId="{6F89CB51-09A7-4041-8D3F-91E9E2205624}">
      <dgm:prSet/>
      <dgm:spPr/>
      <dgm:t>
        <a:bodyPr/>
        <a:lstStyle/>
        <a:p>
          <a:endParaRPr lang="ru-RU" dirty="0"/>
        </a:p>
      </dgm:t>
    </dgm:pt>
    <dgm:pt modelId="{36EAA4A3-8913-4ED0-B5A0-3B800A898FF8}" type="parTrans" cxnId="{A4D955F7-A619-43A2-AC84-FEA8BD5991B9}">
      <dgm:prSet/>
      <dgm:spPr/>
      <dgm:t>
        <a:bodyPr/>
        <a:lstStyle/>
        <a:p>
          <a:endParaRPr lang="ru-RU"/>
        </a:p>
      </dgm:t>
    </dgm:pt>
    <dgm:pt modelId="{C1C522D9-9625-4DA9-B1BA-05C8AAFED730}" type="sibTrans" cxnId="{A4D955F7-A619-43A2-AC84-FEA8BD5991B9}">
      <dgm:prSet/>
      <dgm:spPr/>
      <dgm:t>
        <a:bodyPr/>
        <a:lstStyle/>
        <a:p>
          <a:endParaRPr lang="ru-RU"/>
        </a:p>
      </dgm:t>
    </dgm:pt>
    <dgm:pt modelId="{1A136DDB-F1E0-4671-AB18-64485C7B5E95}">
      <dgm:prSet custT="1"/>
      <dgm:spPr>
        <a:blipFill dpi="0" rotWithShape="0">
          <a:blip xmlns:r="http://schemas.openxmlformats.org/officeDocument/2006/relationships" r:embed="rId6">
            <a:alphaModFix amt="70000"/>
          </a:blip>
          <a:srcRect/>
          <a:stretch>
            <a:fillRect/>
          </a:stretch>
        </a:blip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ru-RU" sz="1400" b="1" i="0" dirty="0" smtClean="0">
              <a:latin typeface="Arial" panose="020B0604020202020204" pitchFamily="34" charset="0"/>
              <a:cs typeface="Arial" panose="020B0604020202020204" pitchFamily="34" charset="0"/>
            </a:rPr>
            <a:t>прочие виды деятельности</a:t>
          </a:r>
        </a:p>
        <a:p>
          <a:r>
            <a:rPr lang="ru-RU" sz="1600" b="1" i="0" dirty="0" smtClean="0">
              <a:latin typeface="Arial Black" panose="020B0A04020102020204" pitchFamily="34" charset="0"/>
            </a:rPr>
            <a:t>-277,0</a:t>
          </a:r>
          <a:endParaRPr lang="ru-RU" sz="1600" b="1" i="0" dirty="0">
            <a:latin typeface="Arial Black" panose="020B0A04020102020204" pitchFamily="34" charset="0"/>
          </a:endParaRPr>
        </a:p>
      </dgm:t>
    </dgm:pt>
    <dgm:pt modelId="{4FC13188-1D1A-4229-8086-9981F751137D}" type="parTrans" cxnId="{2D4D4BCA-CCC3-4B30-B4A2-1D8FB49D931B}">
      <dgm:prSet/>
      <dgm:spPr/>
      <dgm:t>
        <a:bodyPr/>
        <a:lstStyle/>
        <a:p>
          <a:endParaRPr lang="ru-RU"/>
        </a:p>
      </dgm:t>
    </dgm:pt>
    <dgm:pt modelId="{BD6F4F90-B3F1-4EE6-9398-10905E9F4EBD}" type="sibTrans" cxnId="{2D4D4BCA-CCC3-4B30-B4A2-1D8FB49D931B}">
      <dgm:prSet/>
      <dgm:spPr/>
      <dgm:t>
        <a:bodyPr/>
        <a:lstStyle/>
        <a:p>
          <a:endParaRPr lang="ru-RU"/>
        </a:p>
      </dgm:t>
    </dgm:pt>
    <dgm:pt modelId="{174DD8B4-8DF4-4387-B7E2-B7A0944FE9AB}" type="pres">
      <dgm:prSet presAssocID="{CC70E40F-4215-4CFB-BB63-6498A3F5EB2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0210B78-A3D5-4565-B9D5-5EF215F731AA}" type="pres">
      <dgm:prSet presAssocID="{E88AFBB4-D1CF-4BA8-9C03-84B0EC1050E7}" presName="centerShape" presStyleLbl="node0" presStyleIdx="0" presStyleCnt="1" custScaleX="167293" custScaleY="157345" custLinFactNeighborX="-43224" custLinFactNeighborY="-37873"/>
      <dgm:spPr/>
      <dgm:t>
        <a:bodyPr/>
        <a:lstStyle/>
        <a:p>
          <a:endParaRPr lang="ru-RU"/>
        </a:p>
      </dgm:t>
    </dgm:pt>
    <dgm:pt modelId="{D8868BB0-6974-472B-9D8C-67E2AF82F384}" type="pres">
      <dgm:prSet presAssocID="{7B55377D-F03E-442D-B2EB-837D2F38BA29}" presName="Name9" presStyleLbl="parChTrans1D2" presStyleIdx="0" presStyleCnt="5"/>
      <dgm:spPr/>
      <dgm:t>
        <a:bodyPr/>
        <a:lstStyle/>
        <a:p>
          <a:endParaRPr lang="ru-RU"/>
        </a:p>
      </dgm:t>
    </dgm:pt>
    <dgm:pt modelId="{DAF30042-4AEC-4ED7-B0F2-FABDA615FDF4}" type="pres">
      <dgm:prSet presAssocID="{7B55377D-F03E-442D-B2EB-837D2F38BA29}" presName="connTx" presStyleLbl="parChTrans1D2" presStyleIdx="0" presStyleCnt="5"/>
      <dgm:spPr/>
      <dgm:t>
        <a:bodyPr/>
        <a:lstStyle/>
        <a:p>
          <a:endParaRPr lang="ru-RU"/>
        </a:p>
      </dgm:t>
    </dgm:pt>
    <dgm:pt modelId="{A171C3DA-4BD0-4C79-8317-607C99469D65}" type="pres">
      <dgm:prSet presAssocID="{8F428924-DBFC-414F-BB36-DC132E4C41AC}" presName="node" presStyleLbl="node1" presStyleIdx="0" presStyleCnt="5" custScaleX="125218" custScaleY="122830" custRadScaleRad="133337" custRadScaleInc="339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7C5973-F206-4D0B-8AE7-91BA4EA34744}" type="pres">
      <dgm:prSet presAssocID="{BC4D5FBC-E66F-4E1E-949A-EDE92417D5D1}" presName="Name9" presStyleLbl="parChTrans1D2" presStyleIdx="1" presStyleCnt="5"/>
      <dgm:spPr/>
      <dgm:t>
        <a:bodyPr/>
        <a:lstStyle/>
        <a:p>
          <a:endParaRPr lang="ru-RU"/>
        </a:p>
      </dgm:t>
    </dgm:pt>
    <dgm:pt modelId="{2FB994D3-09AC-4A37-A8C3-FB3AB513955F}" type="pres">
      <dgm:prSet presAssocID="{BC4D5FBC-E66F-4E1E-949A-EDE92417D5D1}" presName="connTx" presStyleLbl="parChTrans1D2" presStyleIdx="1" presStyleCnt="5"/>
      <dgm:spPr/>
      <dgm:t>
        <a:bodyPr/>
        <a:lstStyle/>
        <a:p>
          <a:endParaRPr lang="ru-RU"/>
        </a:p>
      </dgm:t>
    </dgm:pt>
    <dgm:pt modelId="{5B1E2FE8-176A-4E74-9FBD-5C885E3B5B32}" type="pres">
      <dgm:prSet presAssocID="{4CBF0506-587C-470A-B3CF-0CFD697156BD}" presName="node" presStyleLbl="node1" presStyleIdx="1" presStyleCnt="5" custScaleX="116627" custScaleY="106448" custRadScaleRad="122188" custRadScaleInc="243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AAAC41-4DFB-44E8-8394-BF363FC6540E}" type="pres">
      <dgm:prSet presAssocID="{4FC13188-1D1A-4229-8086-9981F751137D}" presName="Name9" presStyleLbl="parChTrans1D2" presStyleIdx="2" presStyleCnt="5"/>
      <dgm:spPr/>
      <dgm:t>
        <a:bodyPr/>
        <a:lstStyle/>
        <a:p>
          <a:endParaRPr lang="ru-RU"/>
        </a:p>
      </dgm:t>
    </dgm:pt>
    <dgm:pt modelId="{8BF20E8F-E689-4552-B791-B8F6CE3DE3BE}" type="pres">
      <dgm:prSet presAssocID="{4FC13188-1D1A-4229-8086-9981F751137D}" presName="connTx" presStyleLbl="parChTrans1D2" presStyleIdx="2" presStyleCnt="5"/>
      <dgm:spPr/>
      <dgm:t>
        <a:bodyPr/>
        <a:lstStyle/>
        <a:p>
          <a:endParaRPr lang="ru-RU"/>
        </a:p>
      </dgm:t>
    </dgm:pt>
    <dgm:pt modelId="{B364849B-F9DD-413F-9C01-796000129225}" type="pres">
      <dgm:prSet presAssocID="{1A136DDB-F1E0-4671-AB18-64485C7B5E95}" presName="node" presStyleLbl="node1" presStyleIdx="2" presStyleCnt="5" custScaleX="118078" custScaleY="106778" custRadScaleRad="123732" custRadScaleInc="-3019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A75F5E-FF77-4A15-A411-B944C50C7C54}" type="pres">
      <dgm:prSet presAssocID="{2DA6CEA0-3C84-4330-B911-7C04EE90F420}" presName="Name9" presStyleLbl="parChTrans1D2" presStyleIdx="3" presStyleCnt="5"/>
      <dgm:spPr/>
      <dgm:t>
        <a:bodyPr/>
        <a:lstStyle/>
        <a:p>
          <a:endParaRPr lang="ru-RU"/>
        </a:p>
      </dgm:t>
    </dgm:pt>
    <dgm:pt modelId="{FB18DDC6-B6C9-42FC-9260-2E00C5CB5D8A}" type="pres">
      <dgm:prSet presAssocID="{2DA6CEA0-3C84-4330-B911-7C04EE90F420}" presName="connTx" presStyleLbl="parChTrans1D2" presStyleIdx="3" presStyleCnt="5"/>
      <dgm:spPr/>
      <dgm:t>
        <a:bodyPr/>
        <a:lstStyle/>
        <a:p>
          <a:endParaRPr lang="ru-RU"/>
        </a:p>
      </dgm:t>
    </dgm:pt>
    <dgm:pt modelId="{721B8540-5C95-48D0-A21F-680699BEF929}" type="pres">
      <dgm:prSet presAssocID="{033ACD2D-2331-4C1A-8055-01D6B40DB338}" presName="node" presStyleLbl="node1" presStyleIdx="3" presStyleCnt="5" custScaleX="138049" custScaleY="124613" custRadScaleRad="73798" custRadScaleInc="-1115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38DEB9-6CC1-4465-95FA-87843947C784}" type="pres">
      <dgm:prSet presAssocID="{2883A729-D111-4ADE-B8AF-0EB7E915EF19}" presName="Name9" presStyleLbl="parChTrans1D2" presStyleIdx="4" presStyleCnt="5"/>
      <dgm:spPr/>
      <dgm:t>
        <a:bodyPr/>
        <a:lstStyle/>
        <a:p>
          <a:endParaRPr lang="ru-RU"/>
        </a:p>
      </dgm:t>
    </dgm:pt>
    <dgm:pt modelId="{656E663F-8892-4F5F-94F3-055F3CBC689A}" type="pres">
      <dgm:prSet presAssocID="{2883A729-D111-4ADE-B8AF-0EB7E915EF19}" presName="connTx" presStyleLbl="parChTrans1D2" presStyleIdx="4" presStyleCnt="5"/>
      <dgm:spPr/>
      <dgm:t>
        <a:bodyPr/>
        <a:lstStyle/>
        <a:p>
          <a:endParaRPr lang="ru-RU"/>
        </a:p>
      </dgm:t>
    </dgm:pt>
    <dgm:pt modelId="{3BA00CBE-10E9-4931-B316-A80CB9D47685}" type="pres">
      <dgm:prSet presAssocID="{7E0D8500-A5AF-403A-8463-4F52515D1333}" presName="node" presStyleLbl="node1" presStyleIdx="4" presStyleCnt="5" custScaleX="131521" custScaleY="116005" custRadScaleRad="132742" custRadScaleInc="-1411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B89DCC-6FA3-4877-BF85-F3E56B8D6B49}" type="presOf" srcId="{7E0D8500-A5AF-403A-8463-4F52515D1333}" destId="{3BA00CBE-10E9-4931-B316-A80CB9D47685}" srcOrd="0" destOrd="0" presId="urn:microsoft.com/office/officeart/2005/8/layout/radial1"/>
    <dgm:cxn modelId="{B1A3C675-473B-4EF4-9FC3-C2FD186079E0}" srcId="{CC70E40F-4215-4CFB-BB63-6498A3F5EB2F}" destId="{42790817-915E-4AE1-B21E-F9E65AA8B84B}" srcOrd="4" destOrd="0" parTransId="{9D448594-4AAE-48B6-8373-B1CDF83A7DB8}" sibTransId="{CF0E293D-5693-4BA6-8840-C4EBC4E8709D}"/>
    <dgm:cxn modelId="{4B477C32-3FDB-4A93-BED9-17C31F019C22}" type="presOf" srcId="{7B55377D-F03E-442D-B2EB-837D2F38BA29}" destId="{D8868BB0-6974-472B-9D8C-67E2AF82F384}" srcOrd="0" destOrd="0" presId="urn:microsoft.com/office/officeart/2005/8/layout/radial1"/>
    <dgm:cxn modelId="{68288EF3-3F48-4DA1-9AAC-3A312B0DA827}" type="presOf" srcId="{4FC13188-1D1A-4229-8086-9981F751137D}" destId="{8BF20E8F-E689-4552-B791-B8F6CE3DE3BE}" srcOrd="1" destOrd="0" presId="urn:microsoft.com/office/officeart/2005/8/layout/radial1"/>
    <dgm:cxn modelId="{60E816B4-4BFE-467B-9849-CB0BA4E00846}" type="presOf" srcId="{CC70E40F-4215-4CFB-BB63-6498A3F5EB2F}" destId="{174DD8B4-8DF4-4387-B7E2-B7A0944FE9AB}" srcOrd="0" destOrd="0" presId="urn:microsoft.com/office/officeart/2005/8/layout/radial1"/>
    <dgm:cxn modelId="{A4D955F7-A619-43A2-AC84-FEA8BD5991B9}" srcId="{CC70E40F-4215-4CFB-BB63-6498A3F5EB2F}" destId="{6F89CB51-09A7-4041-8D3F-91E9E2205624}" srcOrd="1" destOrd="0" parTransId="{36EAA4A3-8913-4ED0-B5A0-3B800A898FF8}" sibTransId="{C1C522D9-9625-4DA9-B1BA-05C8AAFED730}"/>
    <dgm:cxn modelId="{520CA6DC-F7BA-4A8A-A5F0-9D1361A6222A}" srcId="{CC70E40F-4215-4CFB-BB63-6498A3F5EB2F}" destId="{FFE46D1E-B42B-40CA-8574-CA73A150F451}" srcOrd="9" destOrd="0" parTransId="{14449564-A3D0-454E-A9F5-D9DFAE0834B3}" sibTransId="{91B0BEAC-9A0B-4B85-BD31-6B5EE45DD7E7}"/>
    <dgm:cxn modelId="{31888C2A-EE82-4DCC-AF04-3ED85EF1CC93}" type="presOf" srcId="{2DA6CEA0-3C84-4330-B911-7C04EE90F420}" destId="{FB18DDC6-B6C9-42FC-9260-2E00C5CB5D8A}" srcOrd="1" destOrd="0" presId="urn:microsoft.com/office/officeart/2005/8/layout/radial1"/>
    <dgm:cxn modelId="{C1E0FB96-2637-4285-9520-62B33D88597D}" type="presOf" srcId="{7B55377D-F03E-442D-B2EB-837D2F38BA29}" destId="{DAF30042-4AEC-4ED7-B0F2-FABDA615FDF4}" srcOrd="1" destOrd="0" presId="urn:microsoft.com/office/officeart/2005/8/layout/radial1"/>
    <dgm:cxn modelId="{2D4D4BCA-CCC3-4B30-B4A2-1D8FB49D931B}" srcId="{E88AFBB4-D1CF-4BA8-9C03-84B0EC1050E7}" destId="{1A136DDB-F1E0-4671-AB18-64485C7B5E95}" srcOrd="2" destOrd="0" parTransId="{4FC13188-1D1A-4229-8086-9981F751137D}" sibTransId="{BD6F4F90-B3F1-4EE6-9398-10905E9F4EBD}"/>
    <dgm:cxn modelId="{4026693A-23F7-4AA4-8AFF-4DD5109A89D8}" srcId="{CC70E40F-4215-4CFB-BB63-6498A3F5EB2F}" destId="{F586FC45-B7A3-45BE-A562-42734505BF8B}" srcOrd="12" destOrd="0" parTransId="{F252AF02-8DE9-49D1-A5BE-4F64A5A823D3}" sibTransId="{57DB12A2-8291-4BB0-AE6B-D93FFAD8C12B}"/>
    <dgm:cxn modelId="{2F90F3BC-B313-4C79-90E1-F3C0B4330629}" type="presOf" srcId="{BC4D5FBC-E66F-4E1E-949A-EDE92417D5D1}" destId="{2FB994D3-09AC-4A37-A8C3-FB3AB513955F}" srcOrd="1" destOrd="0" presId="urn:microsoft.com/office/officeart/2005/8/layout/radial1"/>
    <dgm:cxn modelId="{BAEB39CE-F9D2-4D73-A608-D8E532B7FE47}" srcId="{CC70E40F-4215-4CFB-BB63-6498A3F5EB2F}" destId="{E88AFBB4-D1CF-4BA8-9C03-84B0EC1050E7}" srcOrd="0" destOrd="0" parTransId="{EFD322CE-EA25-43D4-8BFA-AE3D05C2A4AA}" sibTransId="{D2C63785-AE10-4C1B-BF55-23D238FC861F}"/>
    <dgm:cxn modelId="{5996234E-67A7-49C3-A449-155ED9069CC1}" srcId="{E88AFBB4-D1CF-4BA8-9C03-84B0EC1050E7}" destId="{7E0D8500-A5AF-403A-8463-4F52515D1333}" srcOrd="4" destOrd="0" parTransId="{2883A729-D111-4ADE-B8AF-0EB7E915EF19}" sibTransId="{5C06AC67-0624-4657-A78E-17FF2911D96E}"/>
    <dgm:cxn modelId="{2D3999F9-B694-4295-A01F-1930CDA2D4CC}" type="presOf" srcId="{4CBF0506-587C-470A-B3CF-0CFD697156BD}" destId="{5B1E2FE8-176A-4E74-9FBD-5C885E3B5B32}" srcOrd="0" destOrd="0" presId="urn:microsoft.com/office/officeart/2005/8/layout/radial1"/>
    <dgm:cxn modelId="{71144B37-7C19-438B-9595-59669BF57B56}" type="presOf" srcId="{1A136DDB-F1E0-4671-AB18-64485C7B5E95}" destId="{B364849B-F9DD-413F-9C01-796000129225}" srcOrd="0" destOrd="0" presId="urn:microsoft.com/office/officeart/2005/8/layout/radial1"/>
    <dgm:cxn modelId="{1C273DD2-4F6A-499A-A8F6-B532F4C482B4}" type="presOf" srcId="{2883A729-D111-4ADE-B8AF-0EB7E915EF19}" destId="{656E663F-8892-4F5F-94F3-055F3CBC689A}" srcOrd="1" destOrd="0" presId="urn:microsoft.com/office/officeart/2005/8/layout/radial1"/>
    <dgm:cxn modelId="{8D20551E-7F29-4779-8327-90E5D917C186}" srcId="{E88AFBB4-D1CF-4BA8-9C03-84B0EC1050E7}" destId="{4CBF0506-587C-470A-B3CF-0CFD697156BD}" srcOrd="1" destOrd="0" parTransId="{BC4D5FBC-E66F-4E1E-949A-EDE92417D5D1}" sibTransId="{CC9ED376-BAC1-46C5-85A2-162CD04C621B}"/>
    <dgm:cxn modelId="{B4B3AEB2-0F9A-4D0B-A769-01136CE8F221}" type="presOf" srcId="{033ACD2D-2331-4C1A-8055-01D6B40DB338}" destId="{721B8540-5C95-48D0-A21F-680699BEF929}" srcOrd="0" destOrd="0" presId="urn:microsoft.com/office/officeart/2005/8/layout/radial1"/>
    <dgm:cxn modelId="{A74C598C-D3C6-43EF-88AB-EA4A9444708E}" srcId="{CC70E40F-4215-4CFB-BB63-6498A3F5EB2F}" destId="{4883912B-95CF-4844-9345-2198CDD21904}" srcOrd="8" destOrd="0" parTransId="{9C30EDD6-51A2-402D-B33E-80A5ADA3473D}" sibTransId="{FA5B3C91-0B28-4C68-B32B-F04012EB43E3}"/>
    <dgm:cxn modelId="{4F73A59B-97B8-4D77-A004-39F9ECB911FD}" type="presOf" srcId="{4FC13188-1D1A-4229-8086-9981F751137D}" destId="{BBAAAC41-4DFB-44E8-8394-BF363FC6540E}" srcOrd="0" destOrd="0" presId="urn:microsoft.com/office/officeart/2005/8/layout/radial1"/>
    <dgm:cxn modelId="{D39BED93-D418-41C0-BA42-274FA70A6EBF}" type="presOf" srcId="{BC4D5FBC-E66F-4E1E-949A-EDE92417D5D1}" destId="{0F7C5973-F206-4D0B-8AE7-91BA4EA34744}" srcOrd="0" destOrd="0" presId="urn:microsoft.com/office/officeart/2005/8/layout/radial1"/>
    <dgm:cxn modelId="{6392E8D4-463D-4E1E-B6CD-4A18F791943A}" type="presOf" srcId="{2DA6CEA0-3C84-4330-B911-7C04EE90F420}" destId="{03A75F5E-FF77-4A15-A411-B944C50C7C54}" srcOrd="0" destOrd="0" presId="urn:microsoft.com/office/officeart/2005/8/layout/radial1"/>
    <dgm:cxn modelId="{1E26DE4A-C075-4D8B-989C-18BBD87E15B2}" srcId="{CC70E40F-4215-4CFB-BB63-6498A3F5EB2F}" destId="{FC6AA25E-9AE6-4FE2-A46A-84C98E315628}" srcOrd="3" destOrd="0" parTransId="{35C0BAD0-6FF5-45E6-9C5F-FDBCFE41BD99}" sibTransId="{0C547AC5-365F-4499-906D-FC70A9953AC7}"/>
    <dgm:cxn modelId="{1A38FCAA-CA38-4CED-ACA3-FA089B1D6723}" type="presOf" srcId="{2883A729-D111-4ADE-B8AF-0EB7E915EF19}" destId="{AA38DEB9-6CC1-4465-95FA-87843947C784}" srcOrd="0" destOrd="0" presId="urn:microsoft.com/office/officeart/2005/8/layout/radial1"/>
    <dgm:cxn modelId="{F3DDA9AD-8388-46BB-AF04-2776DD888039}" srcId="{E88AFBB4-D1CF-4BA8-9C03-84B0EC1050E7}" destId="{033ACD2D-2331-4C1A-8055-01D6B40DB338}" srcOrd="3" destOrd="0" parTransId="{2DA6CEA0-3C84-4330-B911-7C04EE90F420}" sibTransId="{B0436F50-B100-46CB-85F1-243AEBF78714}"/>
    <dgm:cxn modelId="{428861E6-40C3-4745-8DE2-8A5A0DEA80F4}" srcId="{CC70E40F-4215-4CFB-BB63-6498A3F5EB2F}" destId="{8FF0FAB8-0C5D-498C-B57E-DA51A50310C3}" srcOrd="10" destOrd="0" parTransId="{AB6CC19E-48EB-4B52-BD01-B1450F05BC53}" sibTransId="{44A86FCF-D8B2-4D28-8E75-6622D52DB40E}"/>
    <dgm:cxn modelId="{191DED68-8F8D-4AB7-A19E-8BE91B3FC972}" srcId="{CC70E40F-4215-4CFB-BB63-6498A3F5EB2F}" destId="{B4348510-A067-4084-9738-844D9042793A}" srcOrd="5" destOrd="0" parTransId="{5FF7C88E-6F18-488D-B079-1F89A2F9525B}" sibTransId="{72484718-6516-4371-99CC-DB7150BBCA40}"/>
    <dgm:cxn modelId="{51E36D3E-072F-4445-855F-E20C6B99C875}" type="presOf" srcId="{8F428924-DBFC-414F-BB36-DC132E4C41AC}" destId="{A171C3DA-4BD0-4C79-8317-607C99469D65}" srcOrd="0" destOrd="0" presId="urn:microsoft.com/office/officeart/2005/8/layout/radial1"/>
    <dgm:cxn modelId="{AE006BC3-8E72-4B9E-B096-7A7ECF71A009}" srcId="{CC70E40F-4215-4CFB-BB63-6498A3F5EB2F}" destId="{6CCAFBB0-30CB-4B43-B47A-03D3298EFA0C}" srcOrd="7" destOrd="0" parTransId="{99A3DBB7-7C28-4C51-8BC6-DC3E1E086CEC}" sibTransId="{1C0F9EC9-01CD-4384-BCB2-571EB841B1E0}"/>
    <dgm:cxn modelId="{DBE0C9BD-0873-4A79-91AA-12E7AF5D90AB}" srcId="{CC70E40F-4215-4CFB-BB63-6498A3F5EB2F}" destId="{51FC9E66-5019-4667-9452-A3EF454FE846}" srcOrd="11" destOrd="0" parTransId="{AA86556D-119F-4256-A26C-B94CE4A532E7}" sibTransId="{A6BDBFD4-2057-430E-87BA-815F773CF19F}"/>
    <dgm:cxn modelId="{CBB5437C-0FD9-481D-9B40-BA79799FFC8C}" srcId="{CC70E40F-4215-4CFB-BB63-6498A3F5EB2F}" destId="{08B9B9AA-8F13-45E4-9759-8BAF6CC7F5BE}" srcOrd="2" destOrd="0" parTransId="{EBB0A2CB-F69F-4DC4-BBAB-BA930D0D819B}" sibTransId="{C3502942-F126-4B44-847F-7618E5D277C3}"/>
    <dgm:cxn modelId="{F530127C-DAE9-44EF-BD48-90D8AE1EDD62}" srcId="{E88AFBB4-D1CF-4BA8-9C03-84B0EC1050E7}" destId="{8F428924-DBFC-414F-BB36-DC132E4C41AC}" srcOrd="0" destOrd="0" parTransId="{7B55377D-F03E-442D-B2EB-837D2F38BA29}" sibTransId="{D9731896-4014-4564-9F2F-5E6F9BCF6545}"/>
    <dgm:cxn modelId="{95682F59-2D00-468B-9579-3C0B57D97B3C}" type="presOf" srcId="{E88AFBB4-D1CF-4BA8-9C03-84B0EC1050E7}" destId="{00210B78-A3D5-4565-B9D5-5EF215F731AA}" srcOrd="0" destOrd="0" presId="urn:microsoft.com/office/officeart/2005/8/layout/radial1"/>
    <dgm:cxn modelId="{37E82773-5362-4DEE-9F80-6A0BDE3443F8}" srcId="{CC70E40F-4215-4CFB-BB63-6498A3F5EB2F}" destId="{218F0B32-0CC7-49EA-B783-E97643682B78}" srcOrd="6" destOrd="0" parTransId="{09D0A872-86C7-4397-999E-33C5336D1256}" sibTransId="{708AAC9E-242F-43D2-8868-02D4B3B73DAA}"/>
    <dgm:cxn modelId="{C91464B0-6DE8-46FF-A080-31845D3BB83E}" type="presParOf" srcId="{174DD8B4-8DF4-4387-B7E2-B7A0944FE9AB}" destId="{00210B78-A3D5-4565-B9D5-5EF215F731AA}" srcOrd="0" destOrd="0" presId="urn:microsoft.com/office/officeart/2005/8/layout/radial1"/>
    <dgm:cxn modelId="{3F98450A-0B8A-4F2C-BE85-CF58FCD64A46}" type="presParOf" srcId="{174DD8B4-8DF4-4387-B7E2-B7A0944FE9AB}" destId="{D8868BB0-6974-472B-9D8C-67E2AF82F384}" srcOrd="1" destOrd="0" presId="urn:microsoft.com/office/officeart/2005/8/layout/radial1"/>
    <dgm:cxn modelId="{B9D1D611-B81F-47AE-B011-44FA8F931B29}" type="presParOf" srcId="{D8868BB0-6974-472B-9D8C-67E2AF82F384}" destId="{DAF30042-4AEC-4ED7-B0F2-FABDA615FDF4}" srcOrd="0" destOrd="0" presId="urn:microsoft.com/office/officeart/2005/8/layout/radial1"/>
    <dgm:cxn modelId="{4D9B8F47-1B1A-4D1D-93B0-96B2FB445F11}" type="presParOf" srcId="{174DD8B4-8DF4-4387-B7E2-B7A0944FE9AB}" destId="{A171C3DA-4BD0-4C79-8317-607C99469D65}" srcOrd="2" destOrd="0" presId="urn:microsoft.com/office/officeart/2005/8/layout/radial1"/>
    <dgm:cxn modelId="{B8F72B23-0D12-4024-9118-20789B66EAAD}" type="presParOf" srcId="{174DD8B4-8DF4-4387-B7E2-B7A0944FE9AB}" destId="{0F7C5973-F206-4D0B-8AE7-91BA4EA34744}" srcOrd="3" destOrd="0" presId="urn:microsoft.com/office/officeart/2005/8/layout/radial1"/>
    <dgm:cxn modelId="{C423A15D-91A8-4186-8156-9DAB8DFE9CB4}" type="presParOf" srcId="{0F7C5973-F206-4D0B-8AE7-91BA4EA34744}" destId="{2FB994D3-09AC-4A37-A8C3-FB3AB513955F}" srcOrd="0" destOrd="0" presId="urn:microsoft.com/office/officeart/2005/8/layout/radial1"/>
    <dgm:cxn modelId="{928BB547-717C-41D8-B607-1CD45ADAB3C6}" type="presParOf" srcId="{174DD8B4-8DF4-4387-B7E2-B7A0944FE9AB}" destId="{5B1E2FE8-176A-4E74-9FBD-5C885E3B5B32}" srcOrd="4" destOrd="0" presId="urn:microsoft.com/office/officeart/2005/8/layout/radial1"/>
    <dgm:cxn modelId="{9EBB428F-EBC1-48D7-9580-FB6599D02C84}" type="presParOf" srcId="{174DD8B4-8DF4-4387-B7E2-B7A0944FE9AB}" destId="{BBAAAC41-4DFB-44E8-8394-BF363FC6540E}" srcOrd="5" destOrd="0" presId="urn:microsoft.com/office/officeart/2005/8/layout/radial1"/>
    <dgm:cxn modelId="{5E2C4115-FF8C-4434-9A87-321201A50749}" type="presParOf" srcId="{BBAAAC41-4DFB-44E8-8394-BF363FC6540E}" destId="{8BF20E8F-E689-4552-B791-B8F6CE3DE3BE}" srcOrd="0" destOrd="0" presId="urn:microsoft.com/office/officeart/2005/8/layout/radial1"/>
    <dgm:cxn modelId="{EDE03264-4405-4E74-AC7B-71BDFA5DBFD5}" type="presParOf" srcId="{174DD8B4-8DF4-4387-B7E2-B7A0944FE9AB}" destId="{B364849B-F9DD-413F-9C01-796000129225}" srcOrd="6" destOrd="0" presId="urn:microsoft.com/office/officeart/2005/8/layout/radial1"/>
    <dgm:cxn modelId="{FFFCAE21-EB6B-4D69-8EC8-575E29359B8A}" type="presParOf" srcId="{174DD8B4-8DF4-4387-B7E2-B7A0944FE9AB}" destId="{03A75F5E-FF77-4A15-A411-B944C50C7C54}" srcOrd="7" destOrd="0" presId="urn:microsoft.com/office/officeart/2005/8/layout/radial1"/>
    <dgm:cxn modelId="{06EF9513-5EFC-43D3-886A-901269B1FE3A}" type="presParOf" srcId="{03A75F5E-FF77-4A15-A411-B944C50C7C54}" destId="{FB18DDC6-B6C9-42FC-9260-2E00C5CB5D8A}" srcOrd="0" destOrd="0" presId="urn:microsoft.com/office/officeart/2005/8/layout/radial1"/>
    <dgm:cxn modelId="{6432085D-BE32-4A9C-BD39-B9DD7D03925D}" type="presParOf" srcId="{174DD8B4-8DF4-4387-B7E2-B7A0944FE9AB}" destId="{721B8540-5C95-48D0-A21F-680699BEF929}" srcOrd="8" destOrd="0" presId="urn:microsoft.com/office/officeart/2005/8/layout/radial1"/>
    <dgm:cxn modelId="{B8F4003A-AA14-4FEC-B52A-493B75FBD5BC}" type="presParOf" srcId="{174DD8B4-8DF4-4387-B7E2-B7A0944FE9AB}" destId="{AA38DEB9-6CC1-4465-95FA-87843947C784}" srcOrd="9" destOrd="0" presId="urn:microsoft.com/office/officeart/2005/8/layout/radial1"/>
    <dgm:cxn modelId="{059182AD-374C-4CF7-8E5C-8007BC1AF9CB}" type="presParOf" srcId="{AA38DEB9-6CC1-4465-95FA-87843947C784}" destId="{656E663F-8892-4F5F-94F3-055F3CBC689A}" srcOrd="0" destOrd="0" presId="urn:microsoft.com/office/officeart/2005/8/layout/radial1"/>
    <dgm:cxn modelId="{3702DB86-3A44-427A-A62C-8C2FC07F9585}" type="presParOf" srcId="{174DD8B4-8DF4-4387-B7E2-B7A0944FE9AB}" destId="{3BA00CBE-10E9-4931-B316-A80CB9D47685}" srcOrd="10" destOrd="0" presId="urn:microsoft.com/office/officeart/2005/8/layout/radial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210B78-A3D5-4565-B9D5-5EF215F731AA}">
      <dsp:nvSpPr>
        <dsp:cNvPr id="0" name=""/>
        <dsp:cNvSpPr/>
      </dsp:nvSpPr>
      <dsp:spPr>
        <a:xfrm>
          <a:off x="467282" y="61655"/>
          <a:ext cx="2712881" cy="2551561"/>
        </a:xfrm>
        <a:prstGeom prst="ellipse">
          <a:avLst/>
        </a:prstGeom>
        <a:blipFill dpi="0" rotWithShape="0">
          <a:blip xmlns:r="http://schemas.openxmlformats.org/officeDocument/2006/relationships" r:embed="rId1">
            <a:alphaModFix amt="61000"/>
          </a:blip>
          <a:srcRect/>
          <a:stretch>
            <a:fillRect/>
          </a:stretch>
        </a:blipFill>
        <a:ln w="127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600" b="1" i="1" u="none" kern="1200" dirty="0" smtClean="0">
              <a:solidFill>
                <a:schemeClr val="accent1">
                  <a:lumMod val="50000"/>
                </a:schemeClr>
              </a:solidFill>
            </a:rPr>
            <a:t>Всего:</a:t>
          </a:r>
          <a:r>
            <a:rPr lang="ru-RU" sz="4600" b="1" i="1" u="sng" kern="1200" dirty="0" smtClean="0">
              <a:solidFill>
                <a:schemeClr val="accent1">
                  <a:lumMod val="50000"/>
                </a:schemeClr>
              </a:solidFill>
            </a:rPr>
            <a:t>                     </a:t>
          </a:r>
          <a:r>
            <a:rPr lang="ru-RU" sz="4600" b="1" i="1" u="sng" kern="1200" smtClean="0">
              <a:solidFill>
                <a:schemeClr val="accent1">
                  <a:lumMod val="50000"/>
                </a:schemeClr>
              </a:solidFill>
            </a:rPr>
            <a:t>-</a:t>
          </a:r>
          <a:r>
            <a:rPr lang="ru-RU" sz="4600" b="1" i="1" u="sng" kern="1200" smtClean="0">
              <a:solidFill>
                <a:schemeClr val="accent1">
                  <a:lumMod val="50000"/>
                </a:schemeClr>
              </a:solidFill>
            </a:rPr>
            <a:t>2527,1</a:t>
          </a:r>
          <a:endParaRPr lang="ru-RU" sz="4600" u="sng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864574" y="435322"/>
        <a:ext cx="1918297" cy="1804227"/>
      </dsp:txXfrm>
    </dsp:sp>
    <dsp:sp modelId="{D8868BB0-6974-472B-9D8C-67E2AF82F384}">
      <dsp:nvSpPr>
        <dsp:cNvPr id="0" name=""/>
        <dsp:cNvSpPr/>
      </dsp:nvSpPr>
      <dsp:spPr>
        <a:xfrm rot="2188637">
          <a:off x="2607109" y="2964370"/>
          <a:ext cx="2889250" cy="40680"/>
        </a:xfrm>
        <a:custGeom>
          <a:avLst/>
          <a:gdLst/>
          <a:ahLst/>
          <a:cxnLst/>
          <a:rect l="0" t="0" r="0" b="0"/>
          <a:pathLst>
            <a:path>
              <a:moveTo>
                <a:pt x="0" y="20340"/>
              </a:moveTo>
              <a:lnTo>
                <a:pt x="2889250" y="2034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3979502" y="2912479"/>
        <a:ext cx="144462" cy="144462"/>
      </dsp:txXfrm>
    </dsp:sp>
    <dsp:sp modelId="{A171C3DA-4BD0-4C79-8317-607C99469D65}">
      <dsp:nvSpPr>
        <dsp:cNvPr id="0" name=""/>
        <dsp:cNvSpPr/>
      </dsp:nvSpPr>
      <dsp:spPr>
        <a:xfrm>
          <a:off x="5008838" y="3447068"/>
          <a:ext cx="2030578" cy="1991853"/>
        </a:xfrm>
        <a:prstGeom prst="ellipse">
          <a:avLst/>
        </a:prstGeom>
        <a:blipFill dpi="0" rotWithShape="0">
          <a:blip xmlns:r="http://schemas.openxmlformats.org/officeDocument/2006/relationships" r:embed="rId2">
            <a:alphaModFix amt="66000"/>
          </a:blip>
          <a:srcRect/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сельское, лесное хозяйство, охота, рыболовство и рыбоводство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Arial Black" panose="020B0A04020102020204" pitchFamily="34" charset="0"/>
            </a:rPr>
            <a:t>-95,4</a:t>
          </a:r>
          <a:endParaRPr lang="ru-RU" sz="1600" b="1" kern="1200" dirty="0">
            <a:latin typeface="Arial Black" panose="020B0A04020102020204" pitchFamily="34" charset="0"/>
          </a:endParaRPr>
        </a:p>
      </dsp:txBody>
      <dsp:txXfrm>
        <a:off x="5306209" y="3738768"/>
        <a:ext cx="1435836" cy="1408453"/>
      </dsp:txXfrm>
    </dsp:sp>
    <dsp:sp modelId="{0F7C5973-F206-4D0B-8AE7-91BA4EA34744}">
      <dsp:nvSpPr>
        <dsp:cNvPr id="0" name=""/>
        <dsp:cNvSpPr/>
      </dsp:nvSpPr>
      <dsp:spPr>
        <a:xfrm rot="910384">
          <a:off x="3088065" y="1963379"/>
          <a:ext cx="2237607" cy="40680"/>
        </a:xfrm>
        <a:custGeom>
          <a:avLst/>
          <a:gdLst/>
          <a:ahLst/>
          <a:cxnLst/>
          <a:rect l="0" t="0" r="0" b="0"/>
          <a:pathLst>
            <a:path>
              <a:moveTo>
                <a:pt x="0" y="20340"/>
              </a:moveTo>
              <a:lnTo>
                <a:pt x="2237607" y="2034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4150929" y="1927779"/>
        <a:ext cx="111880" cy="111880"/>
      </dsp:txXfrm>
    </dsp:sp>
    <dsp:sp modelId="{5B1E2FE8-176A-4E74-9FBD-5C885E3B5B32}">
      <dsp:nvSpPr>
        <dsp:cNvPr id="0" name=""/>
        <dsp:cNvSpPr/>
      </dsp:nvSpPr>
      <dsp:spPr>
        <a:xfrm>
          <a:off x="5247505" y="1659275"/>
          <a:ext cx="1891263" cy="1726197"/>
        </a:xfrm>
        <a:prstGeom prst="ellipse">
          <a:avLst/>
        </a:prstGeom>
        <a:blipFill dpi="0" rotWithShape="0">
          <a:blip xmlns:r="http://schemas.openxmlformats.org/officeDocument/2006/relationships" r:embed="rId3">
            <a:alphaModFix amt="33000"/>
          </a:blip>
          <a:srcRect/>
          <a:stretch>
            <a:fillRect/>
          </a:stretch>
        </a:blipFill>
        <a:ln>
          <a:solidFill>
            <a:schemeClr val="accent5">
              <a:hueOff val="0"/>
              <a:satOff val="0"/>
              <a:lumOff val="0"/>
            </a:schemeClr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деятельность по операциям с недвижимым имуществом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>
              <a:latin typeface="Arial Black" panose="020B0A04020102020204" pitchFamily="34" charset="0"/>
            </a:rPr>
            <a:t>26,4</a:t>
          </a:r>
          <a:endParaRPr lang="ru-RU" sz="1600" b="1" i="0" kern="1200" dirty="0">
            <a:latin typeface="Arial Black" panose="020B0A04020102020204" pitchFamily="34" charset="0"/>
          </a:endParaRPr>
        </a:p>
      </dsp:txBody>
      <dsp:txXfrm>
        <a:off x="5524474" y="1912071"/>
        <a:ext cx="1337325" cy="1220605"/>
      </dsp:txXfrm>
    </dsp:sp>
    <dsp:sp modelId="{BBAAAC41-4DFB-44E8-8394-BF363FC6540E}">
      <dsp:nvSpPr>
        <dsp:cNvPr id="0" name=""/>
        <dsp:cNvSpPr/>
      </dsp:nvSpPr>
      <dsp:spPr>
        <a:xfrm rot="21116813">
          <a:off x="3159861" y="1053289"/>
          <a:ext cx="1056805" cy="40680"/>
        </a:xfrm>
        <a:custGeom>
          <a:avLst/>
          <a:gdLst/>
          <a:ahLst/>
          <a:cxnLst/>
          <a:rect l="0" t="0" r="0" b="0"/>
          <a:pathLst>
            <a:path>
              <a:moveTo>
                <a:pt x="0" y="20340"/>
              </a:moveTo>
              <a:lnTo>
                <a:pt x="1056805" y="2034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661843" y="1047209"/>
        <a:ext cx="52840" cy="52840"/>
      </dsp:txXfrm>
    </dsp:sp>
    <dsp:sp modelId="{B364849B-F9DD-413F-9C01-796000129225}">
      <dsp:nvSpPr>
        <dsp:cNvPr id="0" name=""/>
        <dsp:cNvSpPr/>
      </dsp:nvSpPr>
      <dsp:spPr>
        <a:xfrm>
          <a:off x="4199948" y="0"/>
          <a:ext cx="1914793" cy="1731549"/>
        </a:xfrm>
        <a:prstGeom prst="ellipse">
          <a:avLst/>
        </a:prstGeom>
        <a:blipFill dpi="0" rotWithShape="0">
          <a:blip xmlns:r="http://schemas.openxmlformats.org/officeDocument/2006/relationships" r:embed="rId4">
            <a:alphaModFix amt="70000"/>
          </a:blip>
          <a:srcRect/>
          <a:stretch>
            <a:fillRect/>
          </a:stretch>
        </a:blipFill>
        <a:ln>
          <a:solidFill>
            <a:schemeClr val="tx1">
              <a:lumMod val="65000"/>
              <a:lumOff val="35000"/>
            </a:schemeClr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прочие виды деятельности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>
              <a:latin typeface="Arial Black" panose="020B0A04020102020204" pitchFamily="34" charset="0"/>
            </a:rPr>
            <a:t>-277,0</a:t>
          </a:r>
          <a:endParaRPr lang="ru-RU" sz="1600" b="1" i="0" kern="1200" dirty="0">
            <a:latin typeface="Arial Black" panose="020B0A04020102020204" pitchFamily="34" charset="0"/>
          </a:endParaRPr>
        </a:p>
      </dsp:txBody>
      <dsp:txXfrm>
        <a:off x="4480363" y="253579"/>
        <a:ext cx="1353963" cy="1224391"/>
      </dsp:txXfrm>
    </dsp:sp>
    <dsp:sp modelId="{03A75F5E-FF77-4A15-A411-B944C50C7C54}">
      <dsp:nvSpPr>
        <dsp:cNvPr id="0" name=""/>
        <dsp:cNvSpPr/>
      </dsp:nvSpPr>
      <dsp:spPr>
        <a:xfrm rot="3505583">
          <a:off x="2177195" y="3003448"/>
          <a:ext cx="1365819" cy="40680"/>
        </a:xfrm>
        <a:custGeom>
          <a:avLst/>
          <a:gdLst/>
          <a:ahLst/>
          <a:cxnLst/>
          <a:rect l="0" t="0" r="0" b="0"/>
          <a:pathLst>
            <a:path>
              <a:moveTo>
                <a:pt x="0" y="20340"/>
              </a:moveTo>
              <a:lnTo>
                <a:pt x="1365819" y="2034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825959" y="2989643"/>
        <a:ext cx="68290" cy="68290"/>
      </dsp:txXfrm>
    </dsp:sp>
    <dsp:sp modelId="{721B8540-5C95-48D0-A21F-680699BEF929}">
      <dsp:nvSpPr>
        <dsp:cNvPr id="0" name=""/>
        <dsp:cNvSpPr/>
      </dsp:nvSpPr>
      <dsp:spPr>
        <a:xfrm>
          <a:off x="2641340" y="3478757"/>
          <a:ext cx="2238650" cy="2020767"/>
        </a:xfrm>
        <a:prstGeom prst="ellipse">
          <a:avLst/>
        </a:prstGeom>
        <a:blipFill dpi="0" rotWithShape="0">
          <a:blip xmlns:r="http://schemas.openxmlformats.org/officeDocument/2006/relationships" r:embed="rId5">
            <a:alphaModFix amt="48000"/>
          </a:blip>
          <a:srcRect/>
          <a:stretch>
            <a:fillRect/>
          </a:stretch>
        </a:blipFill>
        <a:ln>
          <a:solidFill>
            <a:schemeClr val="tx1">
              <a:lumMod val="65000"/>
              <a:lumOff val="35000"/>
            </a:schemeClr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водоснабжение; водоотведение, организация сбора и утилизации отходов, деятельность по ликвидации загрязнений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-114,5</a:t>
          </a:r>
          <a:endParaRPr lang="ru-RU" sz="1800" b="1" kern="1200" dirty="0"/>
        </a:p>
      </dsp:txBody>
      <dsp:txXfrm>
        <a:off x="2969183" y="3774691"/>
        <a:ext cx="1582964" cy="1428899"/>
      </dsp:txXfrm>
    </dsp:sp>
    <dsp:sp modelId="{AA38DEB9-6CC1-4465-95FA-87843947C784}">
      <dsp:nvSpPr>
        <dsp:cNvPr id="0" name=""/>
        <dsp:cNvSpPr/>
      </dsp:nvSpPr>
      <dsp:spPr>
        <a:xfrm rot="5978580">
          <a:off x="1060776" y="3040391"/>
          <a:ext cx="940285" cy="40680"/>
        </a:xfrm>
        <a:custGeom>
          <a:avLst/>
          <a:gdLst/>
          <a:ahLst/>
          <a:cxnLst/>
          <a:rect l="0" t="0" r="0" b="0"/>
          <a:pathLst>
            <a:path>
              <a:moveTo>
                <a:pt x="0" y="20340"/>
              </a:moveTo>
              <a:lnTo>
                <a:pt x="940285" y="2034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1507412" y="3037224"/>
        <a:ext cx="47014" cy="47014"/>
      </dsp:txXfrm>
    </dsp:sp>
    <dsp:sp modelId="{3BA00CBE-10E9-4931-B316-A80CB9D47685}">
      <dsp:nvSpPr>
        <dsp:cNvPr id="0" name=""/>
        <dsp:cNvSpPr/>
      </dsp:nvSpPr>
      <dsp:spPr>
        <a:xfrm>
          <a:off x="227721" y="3513843"/>
          <a:ext cx="2132790" cy="1881177"/>
        </a:xfrm>
        <a:prstGeom prst="ellipse">
          <a:avLst/>
        </a:prstGeom>
        <a:blipFill dpi="0" rotWithShape="0">
          <a:blip xmlns:r="http://schemas.openxmlformats.org/officeDocument/2006/relationships" r:embed="rId6">
            <a:alphaModFix amt="38000"/>
          </a:blip>
          <a:srcRect/>
          <a:stretch>
            <a:fillRect/>
          </a:stretch>
        </a:blipFill>
        <a:ln>
          <a:solidFill>
            <a:schemeClr val="tx1">
              <a:lumMod val="65000"/>
              <a:lumOff val="35000"/>
            </a:schemeClr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деятельность в области информации и связи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Arial Black" panose="020B0A04020102020204" pitchFamily="34" charset="0"/>
              <a:cs typeface="Arial" panose="020B0604020202020204" pitchFamily="34" charset="0"/>
            </a:rPr>
            <a:t>-133,4</a:t>
          </a:r>
          <a:endParaRPr lang="ru-RU" sz="1600" b="1" kern="1200" dirty="0">
            <a:latin typeface="Arial Black" panose="020B0A04020102020204" pitchFamily="34" charset="0"/>
            <a:cs typeface="Arial" panose="020B0604020202020204" pitchFamily="34" charset="0"/>
          </a:endParaRPr>
        </a:p>
      </dsp:txBody>
      <dsp:txXfrm>
        <a:off x="540061" y="3789335"/>
        <a:ext cx="1508110" cy="13301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6361-7BCB-47DF-A5EA-E0C239B3D471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72A3-F153-403D-883F-B26F43A33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997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6361-7BCB-47DF-A5EA-E0C239B3D471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72A3-F153-403D-883F-B26F43A33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327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6361-7BCB-47DF-A5EA-E0C239B3D471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72A3-F153-403D-883F-B26F43A33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195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устой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>
            <a:extLst>
              <a:ext uri="{FF2B5EF4-FFF2-40B4-BE49-F238E27FC236}">
                <a16:creationId xmlns:a16="http://schemas.microsoft.com/office/drawing/2014/main" id="{8E62C042-4EA4-314F-8837-7915700A0693}"/>
              </a:ext>
            </a:extLst>
          </p:cNvPr>
          <p:cNvSpPr txBox="1"/>
          <p:nvPr/>
        </p:nvSpPr>
        <p:spPr>
          <a:xfrm>
            <a:off x="358565" y="118434"/>
            <a:ext cx="1048822" cy="2921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-45" dirty="0">
                <a:solidFill>
                  <a:srgbClr val="334286"/>
                </a:solidFill>
                <a:latin typeface="Arial"/>
                <a:cs typeface="Arial"/>
              </a:rPr>
              <a:t>РОССТАТ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12" name="object 13">
            <a:extLst>
              <a:ext uri="{FF2B5EF4-FFF2-40B4-BE49-F238E27FC236}">
                <a16:creationId xmlns:a16="http://schemas.microsoft.com/office/drawing/2014/main" id="{978D5EB5-026B-2249-A8D4-5B5D2223AD6E}"/>
              </a:ext>
            </a:extLst>
          </p:cNvPr>
          <p:cNvSpPr/>
          <p:nvPr/>
        </p:nvSpPr>
        <p:spPr>
          <a:xfrm>
            <a:off x="373245" y="-1"/>
            <a:ext cx="11480069" cy="90567"/>
          </a:xfrm>
          <a:custGeom>
            <a:avLst/>
            <a:gdLst/>
            <a:ahLst/>
            <a:cxnLst/>
            <a:rect l="l" t="t" r="r" b="b"/>
            <a:pathLst>
              <a:path w="9980930" h="78740">
                <a:moveTo>
                  <a:pt x="0" y="78232"/>
                </a:moveTo>
                <a:lnTo>
                  <a:pt x="9980358" y="78232"/>
                </a:lnTo>
                <a:lnTo>
                  <a:pt x="9980358" y="0"/>
                </a:lnTo>
                <a:lnTo>
                  <a:pt x="0" y="0"/>
                </a:lnTo>
                <a:lnTo>
                  <a:pt x="0" y="78232"/>
                </a:lnTo>
                <a:close/>
              </a:path>
            </a:pathLst>
          </a:custGeom>
          <a:solidFill>
            <a:srgbClr val="33428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Номер слайда 5">
            <a:extLst>
              <a:ext uri="{FF2B5EF4-FFF2-40B4-BE49-F238E27FC236}">
                <a16:creationId xmlns:a16="http://schemas.microsoft.com/office/drawing/2014/main" id="{589F21BF-0ECE-1B45-A099-F5B6E92C16A7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9310907" y="63556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1B81EEA-DF2A-1C47-9781-44818CAE422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object 7">
            <a:extLst>
              <a:ext uri="{FF2B5EF4-FFF2-40B4-BE49-F238E27FC236}">
                <a16:creationId xmlns:a16="http://schemas.microsoft.com/office/drawing/2014/main" id="{5C608B83-A2F2-ED49-8A9B-1801A540551C}"/>
              </a:ext>
            </a:extLst>
          </p:cNvPr>
          <p:cNvSpPr/>
          <p:nvPr userDrawn="1"/>
        </p:nvSpPr>
        <p:spPr>
          <a:xfrm>
            <a:off x="0" y="649854"/>
            <a:ext cx="219919" cy="739108"/>
          </a:xfrm>
          <a:custGeom>
            <a:avLst/>
            <a:gdLst/>
            <a:ahLst/>
            <a:cxnLst/>
            <a:rect l="l" t="t" r="r" b="b"/>
            <a:pathLst>
              <a:path w="203835" h="565785">
                <a:moveTo>
                  <a:pt x="0" y="565226"/>
                </a:moveTo>
                <a:lnTo>
                  <a:pt x="203530" y="565226"/>
                </a:lnTo>
                <a:lnTo>
                  <a:pt x="203530" y="0"/>
                </a:lnTo>
                <a:lnTo>
                  <a:pt x="0" y="0"/>
                </a:lnTo>
                <a:lnTo>
                  <a:pt x="0" y="565226"/>
                </a:lnTo>
                <a:close/>
              </a:path>
            </a:pathLst>
          </a:custGeom>
          <a:solidFill>
            <a:srgbClr val="E1002B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Текст 17">
            <a:extLst>
              <a:ext uri="{FF2B5EF4-FFF2-40B4-BE49-F238E27FC236}">
                <a16:creationId xmlns:a16="http://schemas.microsoft.com/office/drawing/2014/main" id="{72C1670E-B5AF-C246-8209-DB0091245A2E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292220" y="536137"/>
            <a:ext cx="2613235" cy="936897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00000"/>
              </a:lnSpc>
              <a:buNone/>
              <a:defRPr sz="2800">
                <a:solidFill>
                  <a:srgbClr val="33428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1621784"/>
            <a:ext cx="219919" cy="4576940"/>
          </a:xfrm>
          <a:prstGeom prst="rect">
            <a:avLst/>
          </a:prstGeom>
          <a:solidFill>
            <a:srgbClr val="FFC3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1407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6361-7BCB-47DF-A5EA-E0C239B3D471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72A3-F153-403D-883F-B26F43A33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387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6361-7BCB-47DF-A5EA-E0C239B3D471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72A3-F153-403D-883F-B26F43A33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615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6361-7BCB-47DF-A5EA-E0C239B3D471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72A3-F153-403D-883F-B26F43A33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649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6361-7BCB-47DF-A5EA-E0C239B3D471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72A3-F153-403D-883F-B26F43A33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280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6361-7BCB-47DF-A5EA-E0C239B3D471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72A3-F153-403D-883F-B26F43A33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686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6361-7BCB-47DF-A5EA-E0C239B3D471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72A3-F153-403D-883F-B26F43A33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20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6361-7BCB-47DF-A5EA-E0C239B3D471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72A3-F153-403D-883F-B26F43A33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795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6361-7BCB-47DF-A5EA-E0C239B3D471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B72A3-F153-403D-883F-B26F43A33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149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E6361-7BCB-47DF-A5EA-E0C239B3D471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B72A3-F153-403D-883F-B26F43A33A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45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85" r:id="rId2"/>
    <p:sldLayoutId id="2147483986" r:id="rId3"/>
    <p:sldLayoutId id="2147483987" r:id="rId4"/>
    <p:sldLayoutId id="2147483988" r:id="rId5"/>
    <p:sldLayoutId id="2147483989" r:id="rId6"/>
    <p:sldLayoutId id="2147483990" r:id="rId7"/>
    <p:sldLayoutId id="2147483991" r:id="rId8"/>
    <p:sldLayoutId id="2147483992" r:id="rId9"/>
    <p:sldLayoutId id="2147483993" r:id="rId10"/>
    <p:sldLayoutId id="2147483994" r:id="rId11"/>
    <p:sldLayoutId id="214748399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diagramData" Target="../diagrams/data1.xml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11" Type="http://schemas.microsoft.com/office/2007/relationships/diagramDrawing" Target="../diagrams/drawing1.xml"/><Relationship Id="rId5" Type="http://schemas.openxmlformats.org/officeDocument/2006/relationships/image" Target="NULL"/><Relationship Id="rId15" Type="http://schemas.openxmlformats.org/officeDocument/2006/relationships/image" Target="../media/image12.jpg"/><Relationship Id="rId10" Type="http://schemas.openxmlformats.org/officeDocument/2006/relationships/diagramColors" Target="../diagrams/colors1.xml"/><Relationship Id="rId9" Type="http://schemas.openxmlformats.org/officeDocument/2006/relationships/diagramQuickStyle" Target="../diagrams/quickStyle1.xml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Группа 26"/>
          <p:cNvGrpSpPr/>
          <p:nvPr/>
        </p:nvGrpSpPr>
        <p:grpSpPr>
          <a:xfrm>
            <a:off x="1439586" y="177800"/>
            <a:ext cx="10403790" cy="529239"/>
            <a:chOff x="1439586" y="5107200"/>
            <a:chExt cx="10403790" cy="529239"/>
          </a:xfrm>
        </p:grpSpPr>
        <p:sp>
          <p:nvSpPr>
            <p:cNvPr id="28" name="object 9">
              <a:extLst>
                <a:ext uri="{FF2B5EF4-FFF2-40B4-BE49-F238E27FC236}">
                  <a16:creationId xmlns:a16="http://schemas.microsoft.com/office/drawing/2014/main" id="{222E1C3D-BC3A-D443-8563-08790B13AA2D}"/>
                </a:ext>
              </a:extLst>
            </p:cNvPr>
            <p:cNvSpPr/>
            <p:nvPr/>
          </p:nvSpPr>
          <p:spPr>
            <a:xfrm>
              <a:off x="1439586" y="5161088"/>
              <a:ext cx="7096699" cy="475351"/>
            </a:xfrm>
            <a:custGeom>
              <a:avLst/>
              <a:gdLst/>
              <a:ahLst/>
              <a:cxnLst/>
              <a:rect l="l" t="t" r="r" b="b"/>
              <a:pathLst>
                <a:path w="3267075">
                  <a:moveTo>
                    <a:pt x="0" y="0"/>
                  </a:moveTo>
                  <a:lnTo>
                    <a:pt x="3266757" y="0"/>
                  </a:lnTo>
                </a:path>
              </a:pathLst>
            </a:custGeom>
            <a:ln w="25400">
              <a:solidFill>
                <a:srgbClr val="334286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grpSp>
          <p:nvGrpSpPr>
            <p:cNvPr id="29" name="Группа 28"/>
            <p:cNvGrpSpPr/>
            <p:nvPr/>
          </p:nvGrpSpPr>
          <p:grpSpPr>
            <a:xfrm>
              <a:off x="8360857" y="5107200"/>
              <a:ext cx="3482519" cy="106098"/>
              <a:chOff x="8360857" y="5107200"/>
              <a:chExt cx="3482519" cy="106098"/>
            </a:xfrm>
          </p:grpSpPr>
          <p:sp>
            <p:nvSpPr>
              <p:cNvPr id="30" name="object 11">
                <a:extLst>
                  <a:ext uri="{FF2B5EF4-FFF2-40B4-BE49-F238E27FC236}">
                    <a16:creationId xmlns:a16="http://schemas.microsoft.com/office/drawing/2014/main" id="{E7D5C25E-08D6-344C-B0C6-CB0D11FF9875}"/>
                  </a:ext>
                </a:extLst>
              </p:cNvPr>
              <p:cNvSpPr/>
              <p:nvPr/>
            </p:nvSpPr>
            <p:spPr>
              <a:xfrm flipV="1">
                <a:off x="8400256" y="5107200"/>
                <a:ext cx="3443120" cy="49992"/>
              </a:xfrm>
              <a:custGeom>
                <a:avLst/>
                <a:gdLst/>
                <a:ahLst/>
                <a:cxnLst/>
                <a:rect l="l" t="t" r="r" b="b"/>
                <a:pathLst>
                  <a:path w="3249929">
                    <a:moveTo>
                      <a:pt x="0" y="0"/>
                    </a:moveTo>
                    <a:lnTo>
                      <a:pt x="3249561" y="0"/>
                    </a:lnTo>
                  </a:path>
                </a:pathLst>
              </a:custGeom>
              <a:ln w="25400">
                <a:solidFill>
                  <a:srgbClr val="FFC32E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grpSp>
            <p:nvGrpSpPr>
              <p:cNvPr id="31" name="Группа 30"/>
              <p:cNvGrpSpPr/>
              <p:nvPr/>
            </p:nvGrpSpPr>
            <p:grpSpPr>
              <a:xfrm>
                <a:off x="8360857" y="5109584"/>
                <a:ext cx="238082" cy="103714"/>
                <a:chOff x="2667374" y="2712291"/>
                <a:chExt cx="238082" cy="103714"/>
              </a:xfrm>
            </p:grpSpPr>
            <p:sp>
              <p:nvSpPr>
                <p:cNvPr id="32" name="object 12">
                  <a:extLst>
                    <a:ext uri="{FF2B5EF4-FFF2-40B4-BE49-F238E27FC236}">
                      <a16:creationId xmlns:a16="http://schemas.microsoft.com/office/drawing/2014/main" id="{A0F196C2-1ABD-A84E-BE86-E8C7E35D5D8F}"/>
                    </a:ext>
                  </a:extLst>
                </p:cNvPr>
                <p:cNvSpPr/>
                <p:nvPr/>
              </p:nvSpPr>
              <p:spPr>
                <a:xfrm>
                  <a:off x="2667374" y="2712291"/>
                  <a:ext cx="238082" cy="103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170" h="90170">
                      <a:moveTo>
                        <a:pt x="89839" y="89839"/>
                      </a:moveTo>
                      <a:lnTo>
                        <a:pt x="0" y="89839"/>
                      </a:lnTo>
                      <a:lnTo>
                        <a:pt x="0" y="0"/>
                      </a:lnTo>
                      <a:lnTo>
                        <a:pt x="89839" y="0"/>
                      </a:lnTo>
                      <a:lnTo>
                        <a:pt x="89839" y="89839"/>
                      </a:lnTo>
                      <a:close/>
                    </a:path>
                  </a:pathLst>
                </a:custGeom>
                <a:solidFill>
                  <a:schemeClr val="bg1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33" name="object 12">
                  <a:extLst>
                    <a:ext uri="{FF2B5EF4-FFF2-40B4-BE49-F238E27FC236}">
                      <a16:creationId xmlns:a16="http://schemas.microsoft.com/office/drawing/2014/main" id="{A0F196C2-1ABD-A84E-BE86-E8C7E35D5D8F}"/>
                    </a:ext>
                  </a:extLst>
                </p:cNvPr>
                <p:cNvSpPr/>
                <p:nvPr/>
              </p:nvSpPr>
              <p:spPr>
                <a:xfrm>
                  <a:off x="2739089" y="2712291"/>
                  <a:ext cx="103714" cy="103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170" h="90170">
                      <a:moveTo>
                        <a:pt x="89839" y="89839"/>
                      </a:moveTo>
                      <a:lnTo>
                        <a:pt x="0" y="89839"/>
                      </a:lnTo>
                      <a:lnTo>
                        <a:pt x="0" y="0"/>
                      </a:lnTo>
                      <a:lnTo>
                        <a:pt x="89839" y="0"/>
                      </a:lnTo>
                      <a:lnTo>
                        <a:pt x="89839" y="89839"/>
                      </a:lnTo>
                      <a:close/>
                    </a:path>
                  </a:pathLst>
                </a:custGeom>
                <a:solidFill>
                  <a:srgbClr val="334286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F180DD0C-FCF7-4125-AFBB-D1CBB76C4055}"/>
              </a:ext>
            </a:extLst>
          </p:cNvPr>
          <p:cNvSpPr txBox="1"/>
          <p:nvPr/>
        </p:nvSpPr>
        <p:spPr>
          <a:xfrm>
            <a:off x="0" y="6637294"/>
            <a:ext cx="10221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8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без субъектов малого предпринимательства, кредитных организаций, государственных (муниципальных) учреждений, </a:t>
            </a:r>
            <a:r>
              <a:rPr lang="ru-RU" sz="800" b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некредитных</a:t>
            </a:r>
            <a:r>
              <a:rPr lang="ru-RU" sz="8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финансовых организаций</a:t>
            </a:r>
            <a:r>
              <a:rPr lang="ru-RU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59" name="Группа 58">
            <a:extLst>
              <a:ext uri="{FF2B5EF4-FFF2-40B4-BE49-F238E27FC236}">
                <a16:creationId xmlns:a16="http://schemas.microsoft.com/office/drawing/2014/main" id="{E9F54E5F-9322-4163-AD45-A7E172FF7088}"/>
              </a:ext>
            </a:extLst>
          </p:cNvPr>
          <p:cNvGrpSpPr/>
          <p:nvPr/>
        </p:nvGrpSpPr>
        <p:grpSpPr>
          <a:xfrm>
            <a:off x="11697890" y="5699624"/>
            <a:ext cx="494109" cy="499100"/>
            <a:chOff x="9699205" y="5186438"/>
            <a:chExt cx="440055" cy="444500"/>
          </a:xfrm>
        </p:grpSpPr>
        <p:sp>
          <p:nvSpPr>
            <p:cNvPr id="61" name="object 16">
              <a:extLst>
                <a:ext uri="{FF2B5EF4-FFF2-40B4-BE49-F238E27FC236}">
                  <a16:creationId xmlns:a16="http://schemas.microsoft.com/office/drawing/2014/main" id="{BADB4DAB-1242-47F1-A9A5-E7A1D0662420}"/>
                </a:ext>
              </a:extLst>
            </p:cNvPr>
            <p:cNvSpPr/>
            <p:nvPr/>
          </p:nvSpPr>
          <p:spPr>
            <a:xfrm>
              <a:off x="9699205" y="5186438"/>
              <a:ext cx="440055" cy="444500"/>
            </a:xfrm>
            <a:custGeom>
              <a:avLst/>
              <a:gdLst/>
              <a:ahLst/>
              <a:cxnLst/>
              <a:rect l="l" t="t" r="r" b="b"/>
              <a:pathLst>
                <a:path w="440054" h="444500">
                  <a:moveTo>
                    <a:pt x="0" y="0"/>
                  </a:moveTo>
                  <a:lnTo>
                    <a:pt x="439940" y="0"/>
                  </a:lnTo>
                  <a:lnTo>
                    <a:pt x="439940" y="444118"/>
                  </a:lnTo>
                  <a:lnTo>
                    <a:pt x="0" y="444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3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17">
              <a:extLst>
                <a:ext uri="{FF2B5EF4-FFF2-40B4-BE49-F238E27FC236}">
                  <a16:creationId xmlns:a16="http://schemas.microsoft.com/office/drawing/2014/main" id="{F9057858-AAE5-4E28-B392-9E7AA10C938F}"/>
                </a:ext>
              </a:extLst>
            </p:cNvPr>
            <p:cNvSpPr/>
            <p:nvPr/>
          </p:nvSpPr>
          <p:spPr>
            <a:xfrm>
              <a:off x="9859266" y="5292379"/>
              <a:ext cx="136778" cy="25693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Текст 3">
            <a:extLst>
              <a:ext uri="{FF2B5EF4-FFF2-40B4-BE49-F238E27FC236}">
                <a16:creationId xmlns:a16="http://schemas.microsoft.com/office/drawing/2014/main" id="{44EA5088-2CA3-2344-B7F4-00FAC4E7A5A9}"/>
              </a:ext>
            </a:extLst>
          </p:cNvPr>
          <p:cNvSpPr txBox="1">
            <a:spLocks/>
          </p:cNvSpPr>
          <p:nvPr/>
        </p:nvSpPr>
        <p:spPr>
          <a:xfrm>
            <a:off x="959605" y="324195"/>
            <a:ext cx="11111733" cy="5064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33428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2600" b="1" i="1" spc="-60" dirty="0">
                <a:solidFill>
                  <a:schemeClr val="accent1">
                    <a:lumMod val="50000"/>
                  </a:schemeClr>
                </a:solidFill>
              </a:rPr>
              <a:t>САЛЬДИРОВАННЫЙ ФИНАНСОВЫЙ РЕЗУЛЬТАТ ОРГАНИЗАЦИЙ 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982800" y="840017"/>
            <a:ext cx="33653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Обеспечение электрической </a:t>
            </a:r>
            <a:b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энергией, газом и паром; </a:t>
            </a:r>
            <a:b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кондиционирование воздуха</a:t>
            </a:r>
          </a:p>
          <a:p>
            <a:endParaRPr lang="ru-RU" dirty="0"/>
          </a:p>
        </p:txBody>
      </p:sp>
      <p:pic>
        <p:nvPicPr>
          <p:cNvPr id="76" name="Рисунок 75" descr="Монеты">
            <a:extLst>
              <a:ext uri="{FF2B5EF4-FFF2-40B4-BE49-F238E27FC236}">
                <a16:creationId xmlns:a16="http://schemas.microsoft.com/office/drawing/2014/main" id="{697E0649-A40A-0544-B610-1F0EB96B31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3388" y="384810"/>
            <a:ext cx="610378" cy="610378"/>
          </a:xfrm>
          <a:prstGeom prst="ellipse">
            <a:avLst/>
          </a:prstGeom>
          <a:blipFill>
            <a:blip r:embed="rId6">
              <a:alphaModFix amt="61000"/>
            </a:blip>
            <a:stretch>
              <a:fillRect/>
            </a:stretch>
          </a:blipFill>
          <a:ln w="63500" cap="rnd">
            <a:solidFill>
              <a:schemeClr val="accent1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88" name="TextBox 87"/>
          <p:cNvSpPr txBox="1"/>
          <p:nvPr/>
        </p:nvSpPr>
        <p:spPr>
          <a:xfrm>
            <a:off x="1220500" y="2157664"/>
            <a:ext cx="2362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Строительство</a:t>
            </a:r>
            <a:endParaRPr lang="ru-RU" sz="1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126688" y="3144580"/>
            <a:ext cx="234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Транспортировка и Хранение 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270473" y="4268786"/>
            <a:ext cx="2721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Обрабатывающие производства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868896" y="1427478"/>
            <a:ext cx="9941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-</a:t>
            </a:r>
            <a:r>
              <a:rPr lang="ru-RU" sz="1600" dirty="0" smtClean="0">
                <a:solidFill>
                  <a:schemeClr val="accent6"/>
                </a:solidFill>
                <a:latin typeface="Arial Black" panose="020B0A04020102020204" pitchFamily="34" charset="0"/>
              </a:rPr>
              <a:t>3885,2</a:t>
            </a:r>
            <a:endParaRPr lang="ru-RU" sz="1600" dirty="0">
              <a:solidFill>
                <a:schemeClr val="accent6"/>
              </a:solidFill>
              <a:latin typeface="Arial Black" panose="020B0A04020102020204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352298" y="2463519"/>
            <a:ext cx="7981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507,1</a:t>
            </a:r>
            <a:endParaRPr lang="ru-RU" sz="1600" b="1" dirty="0">
              <a:solidFill>
                <a:schemeClr val="accent6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3171441" y="3559934"/>
            <a:ext cx="798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accent6"/>
                </a:solidFill>
                <a:latin typeface="Arial Black" panose="020B0A04020102020204" pitchFamily="34" charset="0"/>
              </a:rPr>
              <a:t>828,4</a:t>
            </a:r>
            <a:endParaRPr lang="ru-RU" sz="1600" dirty="0">
              <a:solidFill>
                <a:schemeClr val="accent6"/>
              </a:solidFill>
              <a:latin typeface="Arial Black" panose="020B0A04020102020204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391931" y="4677187"/>
            <a:ext cx="1029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accent6"/>
                </a:solidFill>
                <a:latin typeface="Arial Black" panose="020B0A04020102020204" pitchFamily="34" charset="0"/>
              </a:rPr>
              <a:t>342,8</a:t>
            </a:r>
            <a:endParaRPr lang="ru-RU" sz="1600" dirty="0">
              <a:solidFill>
                <a:schemeClr val="accent6"/>
              </a:solidFill>
              <a:latin typeface="Arial Black" panose="020B0A04020102020204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678085" y="5367727"/>
            <a:ext cx="3037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ТОРГОВЛЯ ОПТОВАЯ И РОЗНИЧНАЯ; РЕМОНТ АВТОТРАНСПОРТНЫХ СРЕДСТВ И МОТОЦИКЛОВ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866451" y="5935226"/>
            <a:ext cx="798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92D050"/>
                </a:solidFill>
                <a:latin typeface="Arial Black" panose="020B0A04020102020204" pitchFamily="34" charset="0"/>
              </a:rPr>
              <a:t>273,7</a:t>
            </a:r>
            <a:endParaRPr lang="ru-RU" sz="1600" b="1" dirty="0">
              <a:solidFill>
                <a:srgbClr val="92D05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42558" y="702820"/>
            <a:ext cx="43683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smtClean="0">
                <a:solidFill>
                  <a:schemeClr val="accent1">
                    <a:lumMod val="50000"/>
                  </a:schemeClr>
                </a:solidFill>
              </a:rPr>
              <a:t>ЯНВАРЬ-АВГУСТ 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</a:rPr>
              <a:t>2021 г., МЛН РУБЛЕЙ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3565215419"/>
              </p:ext>
            </p:extLst>
          </p:nvPr>
        </p:nvGraphicFramePr>
        <p:xfrm>
          <a:off x="5016739" y="1037556"/>
          <a:ext cx="7175259" cy="5483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9" name="Скругленный прямоугольник 38"/>
          <p:cNvSpPr/>
          <p:nvPr/>
        </p:nvSpPr>
        <p:spPr>
          <a:xfrm>
            <a:off x="976707" y="831492"/>
            <a:ext cx="3593403" cy="950316"/>
          </a:xfrm>
          <a:prstGeom prst="round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200120" y="1911023"/>
            <a:ext cx="2763351" cy="94395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2127565" y="3004658"/>
            <a:ext cx="2976778" cy="87999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393272" y="4133537"/>
            <a:ext cx="2855438" cy="92485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569963" y="5293065"/>
            <a:ext cx="4113212" cy="1047897"/>
          </a:xfrm>
          <a:prstGeom prst="round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5" name="Прямая соединительная линия 44"/>
          <p:cNvCxnSpPr>
            <a:endCxn id="39" idx="3"/>
          </p:cNvCxnSpPr>
          <p:nvPr/>
        </p:nvCxnSpPr>
        <p:spPr>
          <a:xfrm flipH="1" flipV="1">
            <a:off x="4570110" y="1306650"/>
            <a:ext cx="1073110" cy="466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>
            <a:endCxn id="40" idx="3"/>
          </p:cNvCxnSpPr>
          <p:nvPr/>
        </p:nvCxnSpPr>
        <p:spPr>
          <a:xfrm flipH="1">
            <a:off x="2963471" y="2254764"/>
            <a:ext cx="2414573" cy="1282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H="1">
            <a:off x="5127265" y="2977343"/>
            <a:ext cx="550693" cy="17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>
            <a:endCxn id="43" idx="3"/>
          </p:cNvCxnSpPr>
          <p:nvPr/>
        </p:nvCxnSpPr>
        <p:spPr>
          <a:xfrm flipH="1">
            <a:off x="4683175" y="3437686"/>
            <a:ext cx="1428018" cy="2379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/>
          <p:nvPr/>
        </p:nvCxnSpPr>
        <p:spPr>
          <a:xfrm flipH="1">
            <a:off x="5142396" y="3157159"/>
            <a:ext cx="675311" cy="450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/>
          <p:cNvCxnSpPr>
            <a:endCxn id="42" idx="3"/>
          </p:cNvCxnSpPr>
          <p:nvPr/>
        </p:nvCxnSpPr>
        <p:spPr>
          <a:xfrm flipH="1">
            <a:off x="3248710" y="3877297"/>
            <a:ext cx="1482790" cy="7186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378766" y="137207"/>
            <a:ext cx="1123678" cy="18506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36556" y="10785"/>
            <a:ext cx="1345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err="1" smtClean="0">
                <a:solidFill>
                  <a:schemeClr val="accent1">
                    <a:lumMod val="50000"/>
                  </a:schemeClr>
                </a:solidFill>
              </a:rPr>
              <a:t>Чеченстат</a:t>
            </a:r>
            <a:endParaRPr lang="ru-RU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Блок-схема: узел 8"/>
          <p:cNvSpPr/>
          <p:nvPr/>
        </p:nvSpPr>
        <p:spPr>
          <a:xfrm>
            <a:off x="1104140" y="848332"/>
            <a:ext cx="895957" cy="901746"/>
          </a:xfrm>
          <a:prstGeom prst="flowChartConnector">
            <a:avLst/>
          </a:prstGeom>
          <a:blipFill>
            <a:blip r:embed="rId12">
              <a:alphaModFix amt="61000"/>
            </a:blip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403387" y="1969604"/>
            <a:ext cx="867085" cy="863247"/>
          </a:xfrm>
          <a:prstGeom prst="flowChartConnector">
            <a:avLst/>
          </a:prstGeom>
          <a:blipFill dpi="0" rotWithShape="1">
            <a:blip r:embed="rId13">
              <a:alphaModFix amt="81000"/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узел 10"/>
          <p:cNvSpPr/>
          <p:nvPr/>
        </p:nvSpPr>
        <p:spPr>
          <a:xfrm>
            <a:off x="2135356" y="3069631"/>
            <a:ext cx="957077" cy="798021"/>
          </a:xfrm>
          <a:prstGeom prst="flowChartConnector">
            <a:avLst/>
          </a:prstGeom>
          <a:blipFill dpi="0" rotWithShape="1">
            <a:blip r:embed="rId14">
              <a:alphaModFix amt="72000"/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490403" y="4171457"/>
            <a:ext cx="861828" cy="815136"/>
          </a:xfrm>
          <a:prstGeom prst="flowChartConnector">
            <a:avLst/>
          </a:prstGeom>
          <a:blipFill dpi="0" rotWithShape="1">
            <a:blip r:embed="rId15">
              <a:alphaModFix amt="84000"/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671022" y="5367727"/>
            <a:ext cx="993394" cy="881093"/>
          </a:xfrm>
          <a:prstGeom prst="flowChartConnector">
            <a:avLst/>
          </a:prstGeom>
          <a:blipFill dpi="0" rotWithShape="1">
            <a:blip r:embed="rId16">
              <a:alphaModFix amt="89000"/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54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105</Words>
  <Application>Microsoft Office PowerPoint</Application>
  <PresentationFormat>Широкоэкранный</PresentationFormat>
  <Paragraphs>25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Арсунукаев Адлан Абдулвахабович</dc:creator>
  <cp:lastModifiedBy>Арсунукаев Адлан Абдулвахабович</cp:lastModifiedBy>
  <cp:revision>14</cp:revision>
  <dcterms:created xsi:type="dcterms:W3CDTF">2021-12-09T09:25:59Z</dcterms:created>
  <dcterms:modified xsi:type="dcterms:W3CDTF">2021-12-16T07:23:19Z</dcterms:modified>
</cp:coreProperties>
</file>